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80" r:id="rId4"/>
  </p:sldMasterIdLst>
  <p:notesMasterIdLst>
    <p:notesMasterId r:id="rId40"/>
  </p:notesMasterIdLst>
  <p:handoutMasterIdLst>
    <p:handoutMasterId r:id="rId41"/>
  </p:handoutMasterIdLst>
  <p:sldIdLst>
    <p:sldId id="256" r:id="rId5"/>
    <p:sldId id="395" r:id="rId6"/>
    <p:sldId id="400" r:id="rId7"/>
    <p:sldId id="397" r:id="rId8"/>
    <p:sldId id="398" r:id="rId9"/>
    <p:sldId id="324" r:id="rId10"/>
    <p:sldId id="325" r:id="rId11"/>
    <p:sldId id="327" r:id="rId12"/>
    <p:sldId id="328" r:id="rId13"/>
    <p:sldId id="329" r:id="rId14"/>
    <p:sldId id="332" r:id="rId15"/>
    <p:sldId id="331" r:id="rId16"/>
    <p:sldId id="330" r:id="rId17"/>
    <p:sldId id="335" r:id="rId18"/>
    <p:sldId id="336" r:id="rId19"/>
    <p:sldId id="334" r:id="rId20"/>
    <p:sldId id="337" r:id="rId21"/>
    <p:sldId id="338" r:id="rId22"/>
    <p:sldId id="339" r:id="rId23"/>
    <p:sldId id="399" r:id="rId24"/>
    <p:sldId id="342" r:id="rId25"/>
    <p:sldId id="343" r:id="rId26"/>
    <p:sldId id="344" r:id="rId27"/>
    <p:sldId id="345" r:id="rId28"/>
    <p:sldId id="346" r:id="rId29"/>
    <p:sldId id="407" r:id="rId30"/>
    <p:sldId id="401" r:id="rId31"/>
    <p:sldId id="408" r:id="rId32"/>
    <p:sldId id="403" r:id="rId33"/>
    <p:sldId id="393" r:id="rId34"/>
    <p:sldId id="404" r:id="rId35"/>
    <p:sldId id="405" r:id="rId36"/>
    <p:sldId id="406" r:id="rId37"/>
    <p:sldId id="289" r:id="rId38"/>
    <p:sldId id="300" r:id="rId39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B4E3"/>
    <a:srgbClr val="F8F6D9"/>
    <a:srgbClr val="EDEBCF"/>
    <a:srgbClr val="D3F2D3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13"/>
    <p:restoredTop sz="94667"/>
  </p:normalViewPr>
  <p:slideViewPr>
    <p:cSldViewPr>
      <p:cViewPr varScale="1">
        <p:scale>
          <a:sx n="99" d="100"/>
          <a:sy n="99" d="100"/>
        </p:scale>
        <p:origin x="68" y="9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15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5915DC-BBCE-B74E-9A73-9E7AE258766C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C0B27-70E5-4142-9D1D-253A19F9DC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630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5362" name="Rectangle 2"/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090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77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97F3AC-8221-1742-8B23-BF4D700EACF1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8B0CAA-A013-754E-9F88-97903F98CB6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0000FF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yu-cso.github.io/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ngelazzz-611.github.io/" TargetMode="External"/><Relationship Id="rId7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www.linkedin.com/in/arahant-ashok/" TargetMode="External"/><Relationship Id="rId4" Type="http://schemas.openxmlformats.org/officeDocument/2006/relationships/hyperlink" Target="http://news.cs.nyu.edu/~jinyan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ampuswire.com/c/G4A62FCF2" TargetMode="External"/><Relationship Id="rId2" Type="http://schemas.openxmlformats.org/officeDocument/2006/relationships/hyperlink" Target="https://nyu-cso.github.io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 dirty="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52400" y="1752600"/>
            <a:ext cx="9296400" cy="172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kern="0" noProof="0" dirty="0">
                <a:solidFill>
                  <a:srgbClr val="0000FF"/>
                </a:solidFill>
                <a:latin typeface="Arial"/>
                <a:ea typeface="+mj-ea"/>
                <a:cs typeface="Arial"/>
              </a:rPr>
              <a:t>Computer Systems Organization</a:t>
            </a:r>
            <a:endParaRPr lang="en-US" sz="4400" b="1" kern="0" dirty="0">
              <a:solidFill>
                <a:srgbClr val="0000FF"/>
              </a:solidFill>
              <a:latin typeface="Arial"/>
              <a:ea typeface="+mj-ea"/>
              <a:cs typeface="Arial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dirty="0">
                <a:solidFill>
                  <a:srgbClr val="0000FF"/>
                </a:solidFill>
                <a:latin typeface="Arial"/>
                <a:ea typeface="+mj-ea"/>
                <a:cs typeface="Arial"/>
              </a:rPr>
              <a:t>			</a:t>
            </a:r>
            <a:r>
              <a:rPr lang="en-US" sz="2800" kern="0" dirty="0">
                <a:solidFill>
                  <a:srgbClr val="0000FF"/>
                </a:solidFill>
                <a:latin typeface="Arial"/>
                <a:ea typeface="+mj-ea"/>
                <a:cs typeface="Arial"/>
                <a:hlinkClick r:id="rId3"/>
              </a:rPr>
              <a:t>https://nyu-cso.github.io</a:t>
            </a:r>
            <a:endParaRPr lang="en-US" sz="2800" kern="0" dirty="0">
              <a:solidFill>
                <a:srgbClr val="0000FF"/>
              </a:solidFill>
              <a:latin typeface="Arial"/>
              <a:ea typeface="+mj-ea"/>
              <a:cs typeface="Arial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 bwMode="auto">
          <a:xfrm>
            <a:off x="3086100" y="4648200"/>
            <a:ext cx="2971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Jinyang Li</a:t>
            </a:r>
            <a:r>
              <a:rPr lang="en-US" sz="3200" kern="0" dirty="0">
                <a:solidFill>
                  <a:schemeClr val="tx1"/>
                </a:solidFill>
                <a:latin typeface="Arial"/>
                <a:ea typeface="+mn-ea"/>
                <a:cs typeface="Arial"/>
              </a:rPr>
              <a:t> </a:t>
            </a:r>
            <a:endParaRPr kumimoji="0" lang="en-US" sz="320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447800"/>
            <a:ext cx="3505200" cy="200297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5638800"/>
            <a:ext cx="1066800" cy="55545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032" y="5791200"/>
            <a:ext cx="1767568" cy="285256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0" y="5562600"/>
            <a:ext cx="1003300" cy="622486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3200400" y="6248400"/>
            <a:ext cx="1213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Transistors</a:t>
            </a:r>
            <a:endParaRPr lang="zh-CN" altLang="en-US" sz="1800" dirty="0"/>
          </a:p>
        </p:txBody>
      </p:sp>
      <p:sp>
        <p:nvSpPr>
          <p:cNvPr id="34" name="矩形 33"/>
          <p:cNvSpPr/>
          <p:nvPr/>
        </p:nvSpPr>
        <p:spPr>
          <a:xfrm>
            <a:off x="5029200" y="6248400"/>
            <a:ext cx="852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Diodes</a:t>
            </a:r>
            <a:endParaRPr lang="zh-CN" altLang="en-US" sz="1800" dirty="0"/>
          </a:p>
        </p:txBody>
      </p:sp>
      <p:sp>
        <p:nvSpPr>
          <p:cNvPr id="35" name="矩形 34"/>
          <p:cNvSpPr/>
          <p:nvPr/>
        </p:nvSpPr>
        <p:spPr>
          <a:xfrm>
            <a:off x="6781800" y="6260068"/>
            <a:ext cx="1047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Resistors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191275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447800"/>
            <a:ext cx="3505200" cy="200297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5638800"/>
            <a:ext cx="1066800" cy="55545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032" y="5791200"/>
            <a:ext cx="1767568" cy="285256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0" y="5562600"/>
            <a:ext cx="1003300" cy="622486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3200400" y="6248400"/>
            <a:ext cx="1213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Transistors</a:t>
            </a:r>
            <a:endParaRPr lang="zh-CN" altLang="en-US" sz="1800" dirty="0"/>
          </a:p>
        </p:txBody>
      </p:sp>
      <p:sp>
        <p:nvSpPr>
          <p:cNvPr id="34" name="矩形 33"/>
          <p:cNvSpPr/>
          <p:nvPr/>
        </p:nvSpPr>
        <p:spPr>
          <a:xfrm>
            <a:off x="5029200" y="6248400"/>
            <a:ext cx="852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Diodes</a:t>
            </a:r>
            <a:endParaRPr lang="zh-CN" altLang="en-US" sz="1800" dirty="0"/>
          </a:p>
        </p:txBody>
      </p:sp>
      <p:sp>
        <p:nvSpPr>
          <p:cNvPr id="35" name="矩形 34"/>
          <p:cNvSpPr/>
          <p:nvPr/>
        </p:nvSpPr>
        <p:spPr>
          <a:xfrm>
            <a:off x="6781800" y="6260068"/>
            <a:ext cx="1047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Resistors</a:t>
            </a:r>
            <a:endParaRPr lang="zh-CN" altLang="en-US" sz="18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800" y="4800600"/>
            <a:ext cx="1066800" cy="7028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0" y="4800600"/>
            <a:ext cx="1066800" cy="7028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4783600"/>
            <a:ext cx="1066800" cy="7028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219200" y="4800600"/>
            <a:ext cx="21480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800" dirty="0"/>
              <a:t>Logical Circuits,</a:t>
            </a:r>
          </a:p>
          <a:p>
            <a:r>
              <a:rPr kumimoji="1" lang="en-US" altLang="zh-CN" sz="1800" dirty="0"/>
              <a:t>Flip-Flops, Gates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507920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447800"/>
            <a:ext cx="3505200" cy="200297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5638800"/>
            <a:ext cx="1066800" cy="55545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032" y="5791200"/>
            <a:ext cx="1767568" cy="285256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0" y="5562600"/>
            <a:ext cx="1003300" cy="622486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3200400" y="6248400"/>
            <a:ext cx="1213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Transistors</a:t>
            </a:r>
            <a:endParaRPr lang="zh-CN" altLang="en-US" sz="1800" dirty="0"/>
          </a:p>
        </p:txBody>
      </p:sp>
      <p:sp>
        <p:nvSpPr>
          <p:cNvPr id="34" name="矩形 33"/>
          <p:cNvSpPr/>
          <p:nvPr/>
        </p:nvSpPr>
        <p:spPr>
          <a:xfrm>
            <a:off x="5029200" y="6248400"/>
            <a:ext cx="852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Diodes</a:t>
            </a:r>
            <a:endParaRPr lang="zh-CN" altLang="en-US" sz="1800" dirty="0"/>
          </a:p>
        </p:txBody>
      </p:sp>
      <p:sp>
        <p:nvSpPr>
          <p:cNvPr id="35" name="矩形 34"/>
          <p:cNvSpPr/>
          <p:nvPr/>
        </p:nvSpPr>
        <p:spPr>
          <a:xfrm>
            <a:off x="6781800" y="6260068"/>
            <a:ext cx="1047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Resistors</a:t>
            </a:r>
            <a:endParaRPr lang="zh-CN" altLang="en-US" sz="18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800" y="4800600"/>
            <a:ext cx="1066800" cy="7028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0" y="4800600"/>
            <a:ext cx="1066800" cy="7028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4783600"/>
            <a:ext cx="1066800" cy="7028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219200" y="4800600"/>
            <a:ext cx="21480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800" dirty="0"/>
              <a:t>Logical Circuits,</a:t>
            </a:r>
          </a:p>
          <a:p>
            <a:r>
              <a:rPr kumimoji="1" lang="en-US" altLang="zh-CN" sz="1800" dirty="0"/>
              <a:t>Flip-Flops, Gates</a:t>
            </a:r>
            <a:endParaRPr lang="zh-CN" altLang="en-US" sz="1800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5200" y="3810000"/>
            <a:ext cx="914400" cy="85898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0" y="3922835"/>
            <a:ext cx="914400" cy="72536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3200" y="3910584"/>
            <a:ext cx="838200" cy="737616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143000" y="4038600"/>
            <a:ext cx="251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800" dirty="0"/>
              <a:t>CPU,  Memory, Disk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996751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447800"/>
            <a:ext cx="3505200" cy="2002971"/>
          </a:xfrm>
          <a:prstGeom prst="rect">
            <a:avLst/>
          </a:prstGeom>
        </p:spPr>
      </p:pic>
      <p:sp>
        <p:nvSpPr>
          <p:cNvPr id="19" name="Rectangle 3"/>
          <p:cNvSpPr/>
          <p:nvPr/>
        </p:nvSpPr>
        <p:spPr>
          <a:xfrm>
            <a:off x="2895600" y="5486400"/>
            <a:ext cx="4724400" cy="7620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Transistors, Diodes, Resistors,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Rectangle 3"/>
          <p:cNvSpPr/>
          <p:nvPr/>
        </p:nvSpPr>
        <p:spPr>
          <a:xfrm>
            <a:off x="2895600" y="4648200"/>
            <a:ext cx="4724400" cy="762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Logical Circuits, Flip-Flops, Gates,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Rectangle 3"/>
          <p:cNvSpPr/>
          <p:nvPr/>
        </p:nvSpPr>
        <p:spPr>
          <a:xfrm>
            <a:off x="28956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CPU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Rectangle 3"/>
          <p:cNvSpPr/>
          <p:nvPr/>
        </p:nvSpPr>
        <p:spPr>
          <a:xfrm>
            <a:off x="44958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Memory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60960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I/O 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063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3"/>
          <p:cNvSpPr/>
          <p:nvPr/>
        </p:nvSpPr>
        <p:spPr>
          <a:xfrm>
            <a:off x="2895600" y="5486400"/>
            <a:ext cx="4724400" cy="7620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Transistors, Diodes, Resistors,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Rectangle 3"/>
          <p:cNvSpPr/>
          <p:nvPr/>
        </p:nvSpPr>
        <p:spPr>
          <a:xfrm>
            <a:off x="2895600" y="4648200"/>
            <a:ext cx="4724400" cy="762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Logical Circuits, Flip-Flops, Gates,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Rectangle 3"/>
          <p:cNvSpPr/>
          <p:nvPr/>
        </p:nvSpPr>
        <p:spPr>
          <a:xfrm>
            <a:off x="28956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CPU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Rectangle 3"/>
          <p:cNvSpPr/>
          <p:nvPr/>
        </p:nvSpPr>
        <p:spPr>
          <a:xfrm>
            <a:off x="44958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Memory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60960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I/O 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590800"/>
            <a:ext cx="685800" cy="6096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-76200" y="2362200"/>
            <a:ext cx="2514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/>
              <a:t>System Software</a:t>
            </a:r>
          </a:p>
          <a:p>
            <a:r>
              <a:rPr kumimoji="1" lang="en-US" altLang="zh-CN" sz="2000" dirty="0"/>
              <a:t>(OS, compiler, VM</a:t>
            </a:r>
            <a:r>
              <a:rPr kumimoji="1" lang="mr-IN" altLang="zh-CN" sz="2000" dirty="0"/>
              <a:t>…</a:t>
            </a:r>
            <a:r>
              <a:rPr kumimoji="1" lang="en-US" altLang="zh-CN" sz="2000" dirty="0"/>
              <a:t>)</a:t>
            </a:r>
          </a:p>
          <a:p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578" y="2590800"/>
            <a:ext cx="618022" cy="60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362200"/>
            <a:ext cx="762000" cy="8955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743200"/>
            <a:ext cx="1062917" cy="457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2667001"/>
            <a:ext cx="990600" cy="5513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6867" y="2667000"/>
            <a:ext cx="1256533" cy="6858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6900" y="2743200"/>
            <a:ext cx="850900" cy="57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22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3378"/>
            <a:ext cx="8229600" cy="1143000"/>
          </a:xfrm>
        </p:spPr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3"/>
          <p:cNvSpPr/>
          <p:nvPr/>
        </p:nvSpPr>
        <p:spPr>
          <a:xfrm>
            <a:off x="2895600" y="5486400"/>
            <a:ext cx="4724400" cy="7620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Transistors, Diodes, Resistors,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Rectangle 3"/>
          <p:cNvSpPr/>
          <p:nvPr/>
        </p:nvSpPr>
        <p:spPr>
          <a:xfrm>
            <a:off x="2895600" y="4648200"/>
            <a:ext cx="4724400" cy="762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Logical Circuits, Flip-Flops, Gates,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Rectangle 3"/>
          <p:cNvSpPr/>
          <p:nvPr/>
        </p:nvSpPr>
        <p:spPr>
          <a:xfrm>
            <a:off x="28956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CPU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Rectangle 3"/>
          <p:cNvSpPr/>
          <p:nvPr/>
        </p:nvSpPr>
        <p:spPr>
          <a:xfrm>
            <a:off x="44958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Memory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60960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I/O 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590800"/>
            <a:ext cx="685800" cy="6096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-10979" y="2413337"/>
            <a:ext cx="2514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/>
              <a:t>System Software</a:t>
            </a:r>
          </a:p>
          <a:p>
            <a:r>
              <a:rPr kumimoji="1" lang="en-US" altLang="zh-CN" sz="2000" dirty="0"/>
              <a:t>(OS, compiler, VM</a:t>
            </a:r>
            <a:r>
              <a:rPr kumimoji="1" lang="mr-IN" altLang="zh-CN" sz="2000" dirty="0"/>
              <a:t>…</a:t>
            </a:r>
            <a:r>
              <a:rPr kumimoji="1" lang="en-US" altLang="zh-CN" sz="2000" dirty="0"/>
              <a:t>)</a:t>
            </a:r>
          </a:p>
          <a:p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578" y="2590800"/>
            <a:ext cx="618022" cy="60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362200"/>
            <a:ext cx="762000" cy="8955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743200"/>
            <a:ext cx="1062917" cy="457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2667001"/>
            <a:ext cx="990600" cy="5513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6867" y="2667000"/>
            <a:ext cx="1256533" cy="6858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6900" y="2743200"/>
            <a:ext cx="850900" cy="576416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752600"/>
            <a:ext cx="2514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/>
              <a:t>User Applications</a:t>
            </a:r>
            <a:endParaRPr lang="zh-CN" altLang="en-US" sz="20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0" y="1752600"/>
            <a:ext cx="584200" cy="51358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1800" y="1722120"/>
            <a:ext cx="533400" cy="64008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81400" y="1676400"/>
            <a:ext cx="571500" cy="69272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43400" y="1752600"/>
            <a:ext cx="812800" cy="7112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01138" y="1714500"/>
            <a:ext cx="813777" cy="6477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0" y="1892300"/>
            <a:ext cx="1117600" cy="3937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5200" y="1828800"/>
            <a:ext cx="913108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73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3378"/>
            <a:ext cx="8229600" cy="1143000"/>
          </a:xfrm>
        </p:spPr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3"/>
          <p:cNvSpPr/>
          <p:nvPr/>
        </p:nvSpPr>
        <p:spPr>
          <a:xfrm>
            <a:off x="2895600" y="5486400"/>
            <a:ext cx="4724400" cy="7620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Transistors, Diodes, Resistors,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Rectangle 3"/>
          <p:cNvSpPr/>
          <p:nvPr/>
        </p:nvSpPr>
        <p:spPr>
          <a:xfrm>
            <a:off x="2895600" y="4648200"/>
            <a:ext cx="4724400" cy="762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Logical Circuits, Flip-Flops, Gates,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Rectangle 3"/>
          <p:cNvSpPr/>
          <p:nvPr/>
        </p:nvSpPr>
        <p:spPr>
          <a:xfrm>
            <a:off x="28956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CPU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Rectangle 3"/>
          <p:cNvSpPr/>
          <p:nvPr/>
        </p:nvSpPr>
        <p:spPr>
          <a:xfrm>
            <a:off x="44958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Memory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60960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I/O 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590800"/>
            <a:ext cx="685800" cy="6096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-76200" y="2413337"/>
            <a:ext cx="2514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/>
              <a:t>System Software</a:t>
            </a:r>
          </a:p>
          <a:p>
            <a:r>
              <a:rPr kumimoji="1" lang="en-US" altLang="zh-CN" sz="2000" dirty="0"/>
              <a:t>(OS, compiler, VM</a:t>
            </a:r>
            <a:r>
              <a:rPr kumimoji="1" lang="mr-IN" altLang="zh-CN" sz="2000" dirty="0"/>
              <a:t>…</a:t>
            </a:r>
            <a:r>
              <a:rPr kumimoji="1" lang="en-US" altLang="zh-CN" sz="2000" dirty="0"/>
              <a:t>)</a:t>
            </a:r>
          </a:p>
          <a:p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578" y="2590800"/>
            <a:ext cx="618022" cy="60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362200"/>
            <a:ext cx="762000" cy="8955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743200"/>
            <a:ext cx="1062917" cy="457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2667001"/>
            <a:ext cx="990600" cy="5513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6867" y="2667000"/>
            <a:ext cx="1256533" cy="6858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6900" y="2743200"/>
            <a:ext cx="850900" cy="576416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752600"/>
            <a:ext cx="2514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/>
              <a:t>User Applications</a:t>
            </a:r>
            <a:endParaRPr lang="zh-CN" altLang="en-US" sz="20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0" y="1752600"/>
            <a:ext cx="584200" cy="51358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1800" y="1722120"/>
            <a:ext cx="533400" cy="64008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81400" y="1676400"/>
            <a:ext cx="571500" cy="69272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43400" y="1752600"/>
            <a:ext cx="812800" cy="7112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01138" y="1714500"/>
            <a:ext cx="813777" cy="6477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0" y="1892300"/>
            <a:ext cx="1117600" cy="3937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5200" y="1828800"/>
            <a:ext cx="913108" cy="53340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76200" y="1066800"/>
            <a:ext cx="2514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/>
              <a:t>Users</a:t>
            </a:r>
            <a:endParaRPr lang="zh-CN" altLang="en-US" sz="2000" dirty="0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19600" y="838200"/>
            <a:ext cx="812800" cy="82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05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3378"/>
            <a:ext cx="8229600" cy="1143000"/>
          </a:xfrm>
        </p:spPr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3"/>
          <p:cNvSpPr/>
          <p:nvPr/>
        </p:nvSpPr>
        <p:spPr>
          <a:xfrm>
            <a:off x="2895600" y="5486400"/>
            <a:ext cx="4724400" cy="7620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Transistors, Diodes, Resistors,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Rectangle 3"/>
          <p:cNvSpPr/>
          <p:nvPr/>
        </p:nvSpPr>
        <p:spPr>
          <a:xfrm>
            <a:off x="2895600" y="4648200"/>
            <a:ext cx="4724400" cy="762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Logical Circuits, Flip-Flops, Gates,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Rectangle 3"/>
          <p:cNvSpPr/>
          <p:nvPr/>
        </p:nvSpPr>
        <p:spPr>
          <a:xfrm>
            <a:off x="28956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CPU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Rectangle 3"/>
          <p:cNvSpPr/>
          <p:nvPr/>
        </p:nvSpPr>
        <p:spPr>
          <a:xfrm>
            <a:off x="44958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Memory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60960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I/O 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2400" y="2514600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/>
              <a:t>System Software</a:t>
            </a:r>
          </a:p>
        </p:txBody>
      </p:sp>
      <p:sp>
        <p:nvSpPr>
          <p:cNvPr id="24" name="矩形 23"/>
          <p:cNvSpPr/>
          <p:nvPr/>
        </p:nvSpPr>
        <p:spPr>
          <a:xfrm>
            <a:off x="152400" y="1752600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/>
              <a:t>User Applications</a:t>
            </a:r>
            <a:endParaRPr lang="zh-CN" altLang="en-US" sz="2400" dirty="0"/>
          </a:p>
        </p:txBody>
      </p:sp>
      <p:sp>
        <p:nvSpPr>
          <p:cNvPr id="33" name="Rectangle 13"/>
          <p:cNvSpPr/>
          <p:nvPr/>
        </p:nvSpPr>
        <p:spPr>
          <a:xfrm>
            <a:off x="2743200" y="2514600"/>
            <a:ext cx="1676400" cy="838200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rbel" pitchFamily="34" charset="0"/>
                <a:cs typeface="Arial" pitchFamily="34" charset="0"/>
              </a:rPr>
              <a:t>Operating System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743200" y="1600200"/>
            <a:ext cx="4648200" cy="1752600"/>
            <a:chOff x="2743200" y="1600200"/>
            <a:chExt cx="4648200" cy="1752600"/>
          </a:xfrm>
        </p:grpSpPr>
        <p:sp>
          <p:nvSpPr>
            <p:cNvPr id="3" name="Rectangle 2"/>
            <p:cNvSpPr/>
            <p:nvPr/>
          </p:nvSpPr>
          <p:spPr>
            <a:xfrm>
              <a:off x="2743200" y="1600200"/>
              <a:ext cx="4648200" cy="762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48200" y="2362200"/>
              <a:ext cx="2743199" cy="990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410200" y="2209800"/>
              <a:ext cx="11318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Apps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893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3378"/>
            <a:ext cx="8229600" cy="1143000"/>
          </a:xfrm>
        </p:spPr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Abstraction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3"/>
          <p:cNvSpPr/>
          <p:nvPr/>
        </p:nvSpPr>
        <p:spPr>
          <a:xfrm>
            <a:off x="2895600" y="6019800"/>
            <a:ext cx="4724400" cy="7620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Transistors, Diodes, Resistors,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Rectangle 3"/>
          <p:cNvSpPr/>
          <p:nvPr/>
        </p:nvSpPr>
        <p:spPr>
          <a:xfrm>
            <a:off x="2895600" y="4953000"/>
            <a:ext cx="4724400" cy="762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Logical Circuits, Flip-Flops, Gates,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Rectangle 3"/>
          <p:cNvSpPr/>
          <p:nvPr/>
        </p:nvSpPr>
        <p:spPr>
          <a:xfrm>
            <a:off x="2895600" y="38862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CPU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Rectangle 3"/>
          <p:cNvSpPr/>
          <p:nvPr/>
        </p:nvSpPr>
        <p:spPr>
          <a:xfrm>
            <a:off x="4495800" y="38862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Memory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6096000" y="38862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I/O 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2400" y="2514600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/>
              <a:t>System Software</a:t>
            </a:r>
          </a:p>
        </p:txBody>
      </p:sp>
      <p:sp>
        <p:nvSpPr>
          <p:cNvPr id="24" name="矩形 23"/>
          <p:cNvSpPr/>
          <p:nvPr/>
        </p:nvSpPr>
        <p:spPr>
          <a:xfrm>
            <a:off x="152400" y="1752600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/>
              <a:t>User Applications</a:t>
            </a:r>
            <a:endParaRPr lang="zh-CN" altLang="en-US" sz="2400" dirty="0"/>
          </a:p>
        </p:txBody>
      </p:sp>
      <p:sp>
        <p:nvSpPr>
          <p:cNvPr id="33" name="Rectangle 13"/>
          <p:cNvSpPr/>
          <p:nvPr/>
        </p:nvSpPr>
        <p:spPr>
          <a:xfrm>
            <a:off x="2743200" y="2590800"/>
            <a:ext cx="1676400" cy="838200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rbel" pitchFamily="34" charset="0"/>
                <a:cs typeface="Arial" pitchFamily="34" charset="0"/>
              </a:rPr>
              <a:t>Operating System</a:t>
            </a:r>
          </a:p>
        </p:txBody>
      </p:sp>
      <p:sp>
        <p:nvSpPr>
          <p:cNvPr id="25" name="Rectangle 3"/>
          <p:cNvSpPr/>
          <p:nvPr/>
        </p:nvSpPr>
        <p:spPr>
          <a:xfrm>
            <a:off x="2895600" y="5791200"/>
            <a:ext cx="4724400" cy="228600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7" name="Rectangle 3"/>
          <p:cNvSpPr/>
          <p:nvPr/>
        </p:nvSpPr>
        <p:spPr>
          <a:xfrm>
            <a:off x="2895600" y="4724400"/>
            <a:ext cx="4724400" cy="2286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8" name="Rectangle 3"/>
          <p:cNvSpPr/>
          <p:nvPr/>
        </p:nvSpPr>
        <p:spPr>
          <a:xfrm>
            <a:off x="2895600" y="3657600"/>
            <a:ext cx="1447800" cy="228600"/>
          </a:xfrm>
          <a:prstGeom prst="rect">
            <a:avLst/>
          </a:prstGeom>
          <a:solidFill>
            <a:srgbClr val="8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31" name="Rectangle 3"/>
          <p:cNvSpPr/>
          <p:nvPr/>
        </p:nvSpPr>
        <p:spPr>
          <a:xfrm>
            <a:off x="2743200" y="2362200"/>
            <a:ext cx="1676400" cy="228600"/>
          </a:xfrm>
          <a:prstGeom prst="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cxnSp>
        <p:nvCxnSpPr>
          <p:cNvPr id="39" name="直线连接符 38"/>
          <p:cNvCxnSpPr/>
          <p:nvPr/>
        </p:nvCxnSpPr>
        <p:spPr>
          <a:xfrm flipH="1">
            <a:off x="1524000" y="4876800"/>
            <a:ext cx="1295400" cy="7620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/>
        </p:nvCxnSpPr>
        <p:spPr>
          <a:xfrm flipH="1">
            <a:off x="1447800" y="3810000"/>
            <a:ext cx="1371600" cy="83820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/>
          <p:cNvCxnSpPr/>
          <p:nvPr/>
        </p:nvCxnSpPr>
        <p:spPr>
          <a:xfrm flipH="1" flipV="1">
            <a:off x="1295400" y="5257800"/>
            <a:ext cx="1524000" cy="60960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-533400" y="4495800"/>
            <a:ext cx="2514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i="1" dirty="0">
                <a:latin typeface="Arial"/>
                <a:cs typeface="Arial"/>
              </a:rPr>
              <a:t>Abstract Interface</a:t>
            </a:r>
          </a:p>
        </p:txBody>
      </p:sp>
      <p:sp>
        <p:nvSpPr>
          <p:cNvPr id="38" name="Rectangle 3"/>
          <p:cNvSpPr/>
          <p:nvPr/>
        </p:nvSpPr>
        <p:spPr>
          <a:xfrm>
            <a:off x="4495800" y="3657600"/>
            <a:ext cx="1447800" cy="228600"/>
          </a:xfrm>
          <a:prstGeom prst="rect">
            <a:avLst/>
          </a:prstGeom>
          <a:solidFill>
            <a:srgbClr val="8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40" name="Rectangle 3"/>
          <p:cNvSpPr/>
          <p:nvPr/>
        </p:nvSpPr>
        <p:spPr>
          <a:xfrm>
            <a:off x="6096000" y="3657600"/>
            <a:ext cx="1447800" cy="228600"/>
          </a:xfrm>
          <a:prstGeom prst="rect">
            <a:avLst/>
          </a:prstGeom>
          <a:solidFill>
            <a:srgbClr val="8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743200" y="1524000"/>
            <a:ext cx="4648200" cy="762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648200" y="2209800"/>
            <a:ext cx="2743199" cy="990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5410200" y="2133600"/>
            <a:ext cx="1131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Apps</a:t>
            </a:r>
          </a:p>
        </p:txBody>
      </p:sp>
      <p:cxnSp>
        <p:nvCxnSpPr>
          <p:cNvPr id="32" name="直线连接符 41">
            <a:extLst>
              <a:ext uri="{FF2B5EF4-FFF2-40B4-BE49-F238E27FC236}">
                <a16:creationId xmlns:a16="http://schemas.microsoft.com/office/drawing/2014/main" id="{6BC4C518-5391-9E49-976E-7B5CC9D8B35A}"/>
              </a:ext>
            </a:extLst>
          </p:cNvPr>
          <p:cNvCxnSpPr/>
          <p:nvPr/>
        </p:nvCxnSpPr>
        <p:spPr>
          <a:xfrm flipH="1">
            <a:off x="1371600" y="2895600"/>
            <a:ext cx="1143000" cy="167640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570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3378"/>
            <a:ext cx="8229600" cy="1143000"/>
          </a:xfrm>
        </p:spPr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Scope of this class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3"/>
          <p:cNvSpPr/>
          <p:nvPr/>
        </p:nvSpPr>
        <p:spPr>
          <a:xfrm>
            <a:off x="2895600" y="6019800"/>
            <a:ext cx="4724400" cy="762000"/>
          </a:xfrm>
          <a:prstGeom prst="rect">
            <a:avLst/>
          </a:prstGeom>
          <a:solidFill>
            <a:srgbClr val="EAEAEA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FFFFFF"/>
                </a:solidFill>
              </a:rPr>
              <a:t>Transistors, Diodes, Resistors, </a:t>
            </a:r>
            <a:r>
              <a:rPr kumimoji="1" lang="mr-IN" altLang="zh-CN" sz="2400" dirty="0">
                <a:solidFill>
                  <a:srgbClr val="FFFFFF"/>
                </a:solidFill>
              </a:rPr>
              <a:t>…</a:t>
            </a:r>
            <a:endParaRPr kumimoji="1"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22" name="Rectangle 3"/>
          <p:cNvSpPr/>
          <p:nvPr/>
        </p:nvSpPr>
        <p:spPr>
          <a:xfrm>
            <a:off x="4495800" y="38862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Memory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6096000" y="3886200"/>
            <a:ext cx="1447800" cy="762000"/>
          </a:xfrm>
          <a:prstGeom prst="rect">
            <a:avLst/>
          </a:prstGeom>
          <a:solidFill>
            <a:srgbClr val="EAEAEA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FFFFFF"/>
                </a:solidFill>
              </a:rPr>
              <a:t>I/O </a:t>
            </a:r>
            <a:endParaRPr kumimoji="1"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2400" y="2514600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/>
              <a:t>System Software</a:t>
            </a:r>
          </a:p>
        </p:txBody>
      </p:sp>
      <p:sp>
        <p:nvSpPr>
          <p:cNvPr id="24" name="矩形 23"/>
          <p:cNvSpPr/>
          <p:nvPr/>
        </p:nvSpPr>
        <p:spPr>
          <a:xfrm>
            <a:off x="152400" y="1752600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/>
              <a:t>User Applications</a:t>
            </a:r>
            <a:endParaRPr lang="zh-CN" altLang="en-US" sz="2400" dirty="0"/>
          </a:p>
        </p:txBody>
      </p:sp>
      <p:sp>
        <p:nvSpPr>
          <p:cNvPr id="33" name="Rectangle 13"/>
          <p:cNvSpPr/>
          <p:nvPr/>
        </p:nvSpPr>
        <p:spPr>
          <a:xfrm>
            <a:off x="2743200" y="2590800"/>
            <a:ext cx="1676400" cy="838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>
                    <a:lumMod val="85000"/>
                  </a:schemeClr>
                </a:solidFill>
                <a:latin typeface="Corbel" pitchFamily="34" charset="0"/>
                <a:cs typeface="Arial" pitchFamily="34" charset="0"/>
              </a:rPr>
              <a:t>Operating System</a:t>
            </a:r>
          </a:p>
        </p:txBody>
      </p:sp>
      <p:sp>
        <p:nvSpPr>
          <p:cNvPr id="25" name="Rectangle 3"/>
          <p:cNvSpPr/>
          <p:nvPr/>
        </p:nvSpPr>
        <p:spPr>
          <a:xfrm>
            <a:off x="2895600" y="5791200"/>
            <a:ext cx="4724400" cy="228600"/>
          </a:xfrm>
          <a:prstGeom prst="rect">
            <a:avLst/>
          </a:prstGeom>
          <a:solidFill>
            <a:srgbClr val="EAEAEA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9" name="Rectangle 3"/>
          <p:cNvSpPr/>
          <p:nvPr/>
        </p:nvSpPr>
        <p:spPr>
          <a:xfrm>
            <a:off x="4495800" y="3657600"/>
            <a:ext cx="1447800" cy="228600"/>
          </a:xfrm>
          <a:prstGeom prst="rect">
            <a:avLst/>
          </a:prstGeom>
          <a:solidFill>
            <a:srgbClr val="8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30" name="Rectangle 3"/>
          <p:cNvSpPr/>
          <p:nvPr/>
        </p:nvSpPr>
        <p:spPr>
          <a:xfrm>
            <a:off x="6096000" y="3657600"/>
            <a:ext cx="1447800" cy="228600"/>
          </a:xfrm>
          <a:prstGeom prst="rect">
            <a:avLst/>
          </a:prstGeom>
          <a:solidFill>
            <a:srgbClr val="EAEAEA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31" name="Rectangle 3"/>
          <p:cNvSpPr/>
          <p:nvPr/>
        </p:nvSpPr>
        <p:spPr>
          <a:xfrm>
            <a:off x="2743200" y="2362200"/>
            <a:ext cx="1676400" cy="228600"/>
          </a:xfrm>
          <a:prstGeom prst="rect">
            <a:avLst/>
          </a:prstGeom>
          <a:solidFill>
            <a:srgbClr val="D9D9D9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39" name="直线连接符 38"/>
          <p:cNvCxnSpPr/>
          <p:nvPr/>
        </p:nvCxnSpPr>
        <p:spPr>
          <a:xfrm flipH="1">
            <a:off x="1524000" y="4876800"/>
            <a:ext cx="1295400" cy="7620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/>
        </p:nvCxnSpPr>
        <p:spPr>
          <a:xfrm flipH="1">
            <a:off x="1447800" y="3810000"/>
            <a:ext cx="1371600" cy="83820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/>
          <p:cNvCxnSpPr/>
          <p:nvPr/>
        </p:nvCxnSpPr>
        <p:spPr>
          <a:xfrm flipH="1" flipV="1">
            <a:off x="1295400" y="5257800"/>
            <a:ext cx="1524000" cy="609600"/>
          </a:xfrm>
          <a:prstGeom prst="line">
            <a:avLst/>
          </a:prstGeom>
          <a:ln w="38100" cmpd="sng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-533400" y="4495800"/>
            <a:ext cx="2514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i="1" dirty="0">
                <a:latin typeface="Arial"/>
                <a:cs typeface="Arial"/>
              </a:rPr>
              <a:t>Abstract Interface</a:t>
            </a:r>
          </a:p>
        </p:txBody>
      </p:sp>
      <p:sp>
        <p:nvSpPr>
          <p:cNvPr id="38" name="Rectangle 3"/>
          <p:cNvSpPr/>
          <p:nvPr/>
        </p:nvSpPr>
        <p:spPr>
          <a:xfrm>
            <a:off x="2895600" y="38862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CPU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0" name="Rectangle 3"/>
          <p:cNvSpPr/>
          <p:nvPr/>
        </p:nvSpPr>
        <p:spPr>
          <a:xfrm>
            <a:off x="2895600" y="3657600"/>
            <a:ext cx="1447800" cy="228600"/>
          </a:xfrm>
          <a:prstGeom prst="rect">
            <a:avLst/>
          </a:prstGeom>
          <a:solidFill>
            <a:srgbClr val="8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cxnSp>
        <p:nvCxnSpPr>
          <p:cNvPr id="42" name="直线连接符 41"/>
          <p:cNvCxnSpPr/>
          <p:nvPr/>
        </p:nvCxnSpPr>
        <p:spPr>
          <a:xfrm flipH="1">
            <a:off x="1371600" y="2895600"/>
            <a:ext cx="1143000" cy="1676400"/>
          </a:xfrm>
          <a:prstGeom prst="line">
            <a:avLst/>
          </a:prstGeom>
          <a:ln w="38100" cmpd="sng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3"/>
          <p:cNvSpPr/>
          <p:nvPr/>
        </p:nvSpPr>
        <p:spPr>
          <a:xfrm>
            <a:off x="2895600" y="4953000"/>
            <a:ext cx="4724400" cy="762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Logical Circuits, Flip-Flops, Gates,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45" name="Rectangle 3"/>
          <p:cNvSpPr/>
          <p:nvPr/>
        </p:nvSpPr>
        <p:spPr>
          <a:xfrm>
            <a:off x="2895600" y="4724400"/>
            <a:ext cx="4724400" cy="228600"/>
          </a:xfrm>
          <a:prstGeom prst="rect">
            <a:avLst/>
          </a:prstGeom>
          <a:solidFill>
            <a:srgbClr val="953735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743200" y="1600200"/>
            <a:ext cx="4648200" cy="762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4648200" y="2362200"/>
            <a:ext cx="2743199" cy="990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5410200" y="2209800"/>
            <a:ext cx="1131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Apps</a:t>
            </a:r>
          </a:p>
        </p:txBody>
      </p:sp>
    </p:spTree>
    <p:extLst>
      <p:ext uri="{BB962C8B-B14F-4D97-AF65-F5344CB8AC3E}">
        <p14:creationId xmlns:p14="http://schemas.microsoft.com/office/powerpoint/2010/main" val="3391557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 dirty="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04800" y="381000"/>
            <a:ext cx="8250367" cy="1066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400" kern="0" noProof="0" dirty="0">
                <a:solidFill>
                  <a:srgbClr val="0000FF"/>
                </a:solidFill>
                <a:latin typeface="+mj-lt"/>
                <a:ea typeface="+mj-ea"/>
                <a:cs typeface=" Call"/>
              </a:rPr>
              <a:t>Course staff</a:t>
            </a:r>
            <a:endParaRPr lang="en-US" sz="4400" kern="0" dirty="0">
              <a:solidFill>
                <a:srgbClr val="0000FF"/>
              </a:solidFill>
              <a:latin typeface="+mj-lt"/>
              <a:ea typeface="+mj-ea"/>
              <a:cs typeface=" Call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pic>
        <p:nvPicPr>
          <p:cNvPr id="3" name="Picture 2" descr="jy201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219201"/>
            <a:ext cx="1524000" cy="16002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 bwMode="auto">
          <a:xfrm>
            <a:off x="524634" y="3124200"/>
            <a:ext cx="52578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8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Zoom recitation </a:t>
            </a:r>
            <a:r>
              <a:rPr lang="en-US" sz="2800" kern="0" dirty="0">
                <a:solidFill>
                  <a:schemeClr val="tx1"/>
                </a:solidFill>
                <a:latin typeface="Gill Sans"/>
                <a:ea typeface="+mn-ea"/>
                <a:cs typeface="Gill Sans"/>
              </a:rPr>
              <a:t>instructor: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80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"/>
                <a:ea typeface="+mn-ea"/>
                <a:cs typeface="Gill Sans"/>
                <a:hlinkClick r:id="rId3"/>
              </a:rPr>
              <a:t>Anqi</a:t>
            </a:r>
            <a:r>
              <a:rPr kumimoji="0" lang="en-US" sz="28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"/>
                <a:ea typeface="+mn-ea"/>
                <a:cs typeface="Gill Sans"/>
                <a:hlinkClick r:id="rId3"/>
              </a:rPr>
              <a:t> Zhang </a:t>
            </a:r>
            <a:r>
              <a:rPr kumimoji="0" lang="en-US" sz="28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(PhD student)</a:t>
            </a:r>
          </a:p>
        </p:txBody>
      </p:sp>
      <p:sp>
        <p:nvSpPr>
          <p:cNvPr id="2" name="Rectangle 1"/>
          <p:cNvSpPr/>
          <p:nvPr/>
        </p:nvSpPr>
        <p:spPr>
          <a:xfrm>
            <a:off x="457200" y="1600200"/>
            <a:ext cx="37064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800" dirty="0"/>
              <a:t>Lecturer: Prof. </a:t>
            </a:r>
            <a:r>
              <a:rPr lang="en-US" sz="2800" dirty="0">
                <a:solidFill>
                  <a:srgbClr val="0000FF"/>
                </a:solidFill>
                <a:hlinkClick r:id="rId4"/>
              </a:rPr>
              <a:t>Jinyang Li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 bwMode="auto">
          <a:xfrm>
            <a:off x="533400" y="5105400"/>
            <a:ext cx="52578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>
              <a:spcBef>
                <a:spcPct val="20000"/>
              </a:spcBef>
              <a:buClr>
                <a:srgbClr val="990000"/>
              </a:buClr>
              <a:buSzPct val="60000"/>
              <a:defRPr/>
            </a:pPr>
            <a:r>
              <a:rPr kumimoji="0" lang="en-US" sz="28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In-person recitation </a:t>
            </a:r>
            <a:r>
              <a:rPr lang="en-US" sz="2800" kern="0" dirty="0">
                <a:solidFill>
                  <a:schemeClr val="tx1"/>
                </a:solidFill>
                <a:latin typeface="Gill Sans"/>
                <a:ea typeface="+mn-ea"/>
                <a:cs typeface="Gill Sans"/>
              </a:rPr>
              <a:t>instructor: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8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"/>
                <a:ea typeface="+mn-ea"/>
                <a:cs typeface="Gill Sans"/>
                <a:hlinkClick r:id="rId5"/>
              </a:rPr>
              <a:t>Arahant Ashok Kumar </a:t>
            </a:r>
            <a:r>
              <a:rPr kumimoji="0" lang="en-US" sz="28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(M.S. student)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851A5D-85C0-44DB-B354-9845D72D8E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1200" y="3081443"/>
            <a:ext cx="1560414" cy="15667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52BDC4-E197-45EB-A585-7DE0EBA78F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1200" y="4910242"/>
            <a:ext cx="1628110" cy="162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4730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of this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How do applications run on a computer?</a:t>
            </a:r>
          </a:p>
          <a:p>
            <a:pPr marL="914400" lvl="1" indent="-514350"/>
            <a:r>
              <a:rPr lang="en-US" dirty="0"/>
              <a:t>Hardware/software interface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 CPU/memory work?</a:t>
            </a:r>
          </a:p>
          <a:p>
            <a:pPr marL="914400" lvl="1" indent="-514350"/>
            <a:r>
              <a:rPr lang="en-US" dirty="0"/>
              <a:t>overview of computer architecture</a:t>
            </a:r>
          </a:p>
        </p:txBody>
      </p:sp>
      <p:sp>
        <p:nvSpPr>
          <p:cNvPr id="4" name="Explosion 2 3">
            <a:extLst>
              <a:ext uri="{FF2B5EF4-FFF2-40B4-BE49-F238E27FC236}">
                <a16:creationId xmlns:a16="http://schemas.microsoft.com/office/drawing/2014/main" id="{7E802A37-8622-D042-A5EC-54EC3D8B1AFB}"/>
              </a:ext>
            </a:extLst>
          </p:cNvPr>
          <p:cNvSpPr/>
          <p:nvPr/>
        </p:nvSpPr>
        <p:spPr>
          <a:xfrm>
            <a:off x="5943600" y="2623509"/>
            <a:ext cx="1676400" cy="785019"/>
          </a:xfrm>
          <a:prstGeom prst="irregularSeal2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New</a:t>
            </a:r>
            <a:r>
              <a:rPr lang="en-US" sz="1600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860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Schedule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dirty="0"/>
              <a:t>https://</a:t>
            </a:r>
            <a:r>
              <a:rPr kumimoji="1" lang="en-US" altLang="zh-CN" sz="2400" dirty="0" err="1"/>
              <a:t>nyu-cso.github.io</a:t>
            </a:r>
            <a:endParaRPr kumimoji="1" lang="en-US" altLang="zh-CN" sz="2400" dirty="0"/>
          </a:p>
          <a:p>
            <a:endParaRPr kumimoji="1" lang="zh-CN" altLang="en-US" sz="2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590931"/>
              </p:ext>
            </p:extLst>
          </p:nvPr>
        </p:nvGraphicFramePr>
        <p:xfrm>
          <a:off x="533400" y="2057400"/>
          <a:ext cx="4800599" cy="1319815"/>
        </p:xfrm>
        <a:graphic>
          <a:graphicData uri="http://schemas.openxmlformats.org/drawingml/2006/table">
            <a:tbl>
              <a:tblPr/>
              <a:tblGrid>
                <a:gridCol w="4800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8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overview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2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bit, byte and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float point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basics, bitwise operator, control 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scopes rules, pointers, arrays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structs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mallocs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large program (linked list)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791200" y="1905000"/>
            <a:ext cx="305804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 Programming</a:t>
            </a:r>
            <a:endParaRPr lang="zh-CN" altLang="en-U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160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Schedule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dirty="0"/>
              <a:t>https://</a:t>
            </a:r>
            <a:r>
              <a:rPr kumimoji="1" lang="en-US" altLang="zh-CN" sz="2400" dirty="0" err="1"/>
              <a:t>nyu-cso.github.io</a:t>
            </a:r>
            <a:endParaRPr kumimoji="1" lang="en-US" altLang="zh-CN" sz="2400" dirty="0"/>
          </a:p>
          <a:p>
            <a:endParaRPr kumimoji="1" lang="zh-CN" altLang="en-US" sz="2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815685"/>
              </p:ext>
            </p:extLst>
          </p:nvPr>
        </p:nvGraphicFramePr>
        <p:xfrm>
          <a:off x="533400" y="2057400"/>
          <a:ext cx="4800599" cy="2451085"/>
        </p:xfrm>
        <a:graphic>
          <a:graphicData uri="http://schemas.openxmlformats.org/drawingml/2006/table">
            <a:tbl>
              <a:tblPr/>
              <a:tblGrid>
                <a:gridCol w="4800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8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overview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2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bit, byte and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float point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basics, bitwise operator, control 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scopes rules, pointers, arrays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structs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mallocs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large program (linked list)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ISA, Compile,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movq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3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Control Code (condition, jump instruction)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Array allocation and access 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Procedure calls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Structure, Memory Layout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Buffer Overflow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791200" y="1905000"/>
            <a:ext cx="305804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 Programming</a:t>
            </a:r>
            <a:endParaRPr lang="zh-CN" altLang="en-U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7315200" y="24384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791200" y="2920424"/>
            <a:ext cx="308089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Assembly (X86)</a:t>
            </a:r>
            <a:endParaRPr lang="zh-CN" altLang="en-US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829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Schedule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dirty="0"/>
              <a:t>https://</a:t>
            </a:r>
            <a:r>
              <a:rPr kumimoji="1" lang="en-US" altLang="zh-CN" sz="2400" dirty="0" err="1"/>
              <a:t>nyu-cso.github.io</a:t>
            </a:r>
            <a:endParaRPr kumimoji="1" lang="en-US" altLang="zh-CN" sz="2400" dirty="0"/>
          </a:p>
          <a:p>
            <a:endParaRPr kumimoji="1" lang="zh-CN" altLang="en-US" sz="2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01625"/>
              </p:ext>
            </p:extLst>
          </p:nvPr>
        </p:nvGraphicFramePr>
        <p:xfrm>
          <a:off x="533400" y="2057400"/>
          <a:ext cx="4800599" cy="3016720"/>
        </p:xfrm>
        <a:graphic>
          <a:graphicData uri="http://schemas.openxmlformats.org/drawingml/2006/table">
            <a:tbl>
              <a:tblPr/>
              <a:tblGrid>
                <a:gridCol w="4800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8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overview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2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bit, byte and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float point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basics, bitwise operator, control 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scopes rules, pointers, arrays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structs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mallocs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large program (linked list)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ISA, Compile,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movq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3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Control Code (condition, jump instruction)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Array allocation and access 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Procedure calls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Structure, Memory Layout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Buffer Overflow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Code optimizations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Dynamic Memory Allocation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Dynamic Memory Allocation continued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791200" y="1905000"/>
            <a:ext cx="305804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 Programming</a:t>
            </a:r>
            <a:endParaRPr lang="zh-CN" altLang="en-U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7315200" y="24384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791200" y="2920424"/>
            <a:ext cx="308089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Assembly (X86)</a:t>
            </a:r>
            <a:endParaRPr lang="zh-CN" altLang="en-US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" name="直线箭头连接符 9"/>
          <p:cNvCxnSpPr/>
          <p:nvPr/>
        </p:nvCxnSpPr>
        <p:spPr>
          <a:xfrm>
            <a:off x="7315200" y="35814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592188" y="4063424"/>
            <a:ext cx="348685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accent3"/>
                </a:solidFill>
                <a:latin typeface="Arial"/>
                <a:cs typeface="Arial"/>
              </a:rPr>
              <a:t>Dynamic Memory </a:t>
            </a:r>
          </a:p>
          <a:p>
            <a:r>
              <a:rPr kumimoji="1" lang="en-US" altLang="zh-CN" sz="3200" dirty="0">
                <a:solidFill>
                  <a:schemeClr val="accent3"/>
                </a:solidFill>
                <a:latin typeface="Arial"/>
                <a:cs typeface="Arial"/>
              </a:rPr>
              <a:t>Allocation</a:t>
            </a:r>
            <a:endParaRPr lang="zh-CN" altLang="en-US" sz="32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829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Schedule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dirty="0"/>
              <a:t>https://</a:t>
            </a:r>
            <a:r>
              <a:rPr kumimoji="1" lang="en-US" altLang="zh-CN" sz="2400" dirty="0" err="1"/>
              <a:t>nyu-cso.github.io</a:t>
            </a:r>
            <a:endParaRPr kumimoji="1" lang="en-US" altLang="zh-CN" sz="2400" dirty="0"/>
          </a:p>
          <a:p>
            <a:endParaRPr kumimoji="1" lang="zh-CN" altLang="en-US" sz="2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448180"/>
              </p:ext>
            </p:extLst>
          </p:nvPr>
        </p:nvGraphicFramePr>
        <p:xfrm>
          <a:off x="533400" y="1905000"/>
          <a:ext cx="4800599" cy="3849100"/>
        </p:xfrm>
        <a:graphic>
          <a:graphicData uri="http://schemas.openxmlformats.org/drawingml/2006/table">
            <a:tbl>
              <a:tblPr/>
              <a:tblGrid>
                <a:gridCol w="4800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8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overview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2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bit, byte and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float point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basics, bitwise operator, control 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scopes rules, pointers, arrays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structs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mallocs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large program (linked list)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ISA, Compile,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movq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3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Control Code (condition, jump instruction)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Array allocation and access 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Procedure calls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Structure, Memory Layout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Buffer Overflow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Code optimizations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Dynamic Memory Allocation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Dynamic Memory Allocation continued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Logic Design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Logic Design continued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76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Sequential implementation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029094"/>
                  </a:ext>
                </a:extLst>
              </a:tr>
              <a:tr h="2276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Pipelined implementation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791200" y="1905000"/>
            <a:ext cx="305804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 Programming</a:t>
            </a:r>
            <a:endParaRPr lang="zh-CN" altLang="en-U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7315200" y="24384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791200" y="2920424"/>
            <a:ext cx="308089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Assembly (X86)</a:t>
            </a:r>
            <a:endParaRPr lang="zh-CN" altLang="en-US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" name="直线箭头连接符 9"/>
          <p:cNvCxnSpPr/>
          <p:nvPr/>
        </p:nvCxnSpPr>
        <p:spPr>
          <a:xfrm>
            <a:off x="7315200" y="35814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649093" y="3875782"/>
            <a:ext cx="337303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accent3"/>
                </a:solidFill>
                <a:latin typeface="Arial"/>
                <a:cs typeface="Arial"/>
              </a:rPr>
              <a:t>Dynamic Memory</a:t>
            </a:r>
          </a:p>
          <a:p>
            <a:r>
              <a:rPr kumimoji="1" lang="en-US" altLang="zh-CN" sz="3200" dirty="0">
                <a:solidFill>
                  <a:schemeClr val="accent3"/>
                </a:solidFill>
                <a:latin typeface="Arial"/>
                <a:cs typeface="Arial"/>
              </a:rPr>
              <a:t>Allocation</a:t>
            </a:r>
            <a:endParaRPr lang="zh-CN" altLang="en-US" sz="3200" dirty="0">
              <a:solidFill>
                <a:schemeClr val="accent3"/>
              </a:solidFill>
            </a:endParaRPr>
          </a:p>
        </p:txBody>
      </p:sp>
      <p:cxnSp>
        <p:nvCxnSpPr>
          <p:cNvPr id="12" name="直线箭头连接符 11"/>
          <p:cNvCxnSpPr>
            <a:cxnSpLocks/>
          </p:cNvCxnSpPr>
          <p:nvPr/>
        </p:nvCxnSpPr>
        <p:spPr>
          <a:xfrm>
            <a:off x="7319162" y="4953000"/>
            <a:ext cx="0" cy="3048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931594" y="5105400"/>
            <a:ext cx="23711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Architecture</a:t>
            </a:r>
            <a:endParaRPr lang="zh-CN" altLang="en-US" sz="3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829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Schedule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dirty="0"/>
              <a:t>https://</a:t>
            </a:r>
            <a:r>
              <a:rPr kumimoji="1" lang="en-US" altLang="zh-CN" sz="2400" dirty="0" err="1"/>
              <a:t>nyu-cso.github.io</a:t>
            </a:r>
            <a:endParaRPr kumimoji="1" lang="en-US" altLang="zh-CN" sz="2400" dirty="0"/>
          </a:p>
          <a:p>
            <a:endParaRPr kumimoji="1" lang="zh-CN" altLang="en-US" sz="2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477367"/>
              </p:ext>
            </p:extLst>
          </p:nvPr>
        </p:nvGraphicFramePr>
        <p:xfrm>
          <a:off x="533400" y="2057400"/>
          <a:ext cx="4800599" cy="4187090"/>
        </p:xfrm>
        <a:graphic>
          <a:graphicData uri="http://schemas.openxmlformats.org/drawingml/2006/table">
            <a:tbl>
              <a:tblPr/>
              <a:tblGrid>
                <a:gridCol w="4800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8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overview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2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bit, byte and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float point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basics, bitwise operator, control 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scopes rules, pointers, arrays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structs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mallocs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large program (linked list)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ISA, Compile,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movq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3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Control Code (condition, jump instruction)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Array allocation and access 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Procedure calls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Structure, Memory Layout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Buffer Overflow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Code optimizations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Virtual memory: Address Spaces/ Translation, Goal 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Virtual memory: Page table/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physcial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to virtual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Process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Dynamic Memory Allocation I: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malloc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free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Dynamic Memory Allocation II: design allocator 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76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Dynamic Memory Allocation III: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futher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optimization 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Memory, cache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Memory, cache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791200" y="1905000"/>
            <a:ext cx="305804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 Programming</a:t>
            </a:r>
            <a:endParaRPr lang="zh-CN" altLang="en-U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7315200" y="24384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791200" y="2920424"/>
            <a:ext cx="308089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Assembly (X86)</a:t>
            </a:r>
            <a:endParaRPr lang="zh-CN" altLang="en-US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" name="直线箭头连接符 9"/>
          <p:cNvCxnSpPr/>
          <p:nvPr/>
        </p:nvCxnSpPr>
        <p:spPr>
          <a:xfrm>
            <a:off x="7315200" y="35814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>
            <a:off x="7239000" y="57150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5521494" y="6133237"/>
            <a:ext cx="33505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rgbClr val="660066"/>
                </a:solidFill>
                <a:latin typeface="Arial"/>
                <a:cs typeface="Arial"/>
              </a:rPr>
              <a:t>Memory &amp; Cache</a:t>
            </a:r>
            <a:endParaRPr lang="zh-CN" altLang="en-US" sz="3200" dirty="0">
              <a:solidFill>
                <a:srgbClr val="660066"/>
              </a:solidFill>
            </a:endParaRPr>
          </a:p>
        </p:txBody>
      </p:sp>
      <p:sp>
        <p:nvSpPr>
          <p:cNvPr id="16" name="矩形 10">
            <a:extLst>
              <a:ext uri="{FF2B5EF4-FFF2-40B4-BE49-F238E27FC236}">
                <a16:creationId xmlns:a16="http://schemas.microsoft.com/office/drawing/2014/main" id="{D7FCEE85-7078-834A-80C9-1B84173F7883}"/>
              </a:ext>
            </a:extLst>
          </p:cNvPr>
          <p:cNvSpPr/>
          <p:nvPr/>
        </p:nvSpPr>
        <p:spPr>
          <a:xfrm>
            <a:off x="5649093" y="3875782"/>
            <a:ext cx="337303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accent3"/>
                </a:solidFill>
                <a:latin typeface="Arial"/>
                <a:cs typeface="Arial"/>
              </a:rPr>
              <a:t>Dynamic Memory</a:t>
            </a:r>
          </a:p>
          <a:p>
            <a:r>
              <a:rPr kumimoji="1" lang="en-US" altLang="zh-CN" sz="3200" dirty="0">
                <a:solidFill>
                  <a:schemeClr val="accent3"/>
                </a:solidFill>
                <a:latin typeface="Arial"/>
                <a:cs typeface="Arial"/>
              </a:rPr>
              <a:t>Allocation</a:t>
            </a:r>
            <a:endParaRPr lang="zh-CN" altLang="en-US" sz="3200" dirty="0">
              <a:solidFill>
                <a:schemeClr val="accent3"/>
              </a:solidFill>
            </a:endParaRPr>
          </a:p>
        </p:txBody>
      </p:sp>
      <p:cxnSp>
        <p:nvCxnSpPr>
          <p:cNvPr id="17" name="直线箭头连接符 11">
            <a:extLst>
              <a:ext uri="{FF2B5EF4-FFF2-40B4-BE49-F238E27FC236}">
                <a16:creationId xmlns:a16="http://schemas.microsoft.com/office/drawing/2014/main" id="{BF468890-CAAF-E243-8680-4D09DD69AFB8}"/>
              </a:ext>
            </a:extLst>
          </p:cNvPr>
          <p:cNvCxnSpPr>
            <a:cxnSpLocks/>
          </p:cNvCxnSpPr>
          <p:nvPr/>
        </p:nvCxnSpPr>
        <p:spPr>
          <a:xfrm>
            <a:off x="7319162" y="4953000"/>
            <a:ext cx="0" cy="3048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矩形 12">
            <a:extLst>
              <a:ext uri="{FF2B5EF4-FFF2-40B4-BE49-F238E27FC236}">
                <a16:creationId xmlns:a16="http://schemas.microsoft.com/office/drawing/2014/main" id="{20B00E71-5153-EC44-BA20-FD21FBDB9F13}"/>
              </a:ext>
            </a:extLst>
          </p:cNvPr>
          <p:cNvSpPr/>
          <p:nvPr/>
        </p:nvSpPr>
        <p:spPr>
          <a:xfrm>
            <a:off x="5931594" y="5105400"/>
            <a:ext cx="23711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Architecture</a:t>
            </a:r>
            <a:endParaRPr lang="zh-CN" altLang="en-US" sz="3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829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8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AEAFB2-A928-485A-9990-9D46BDD8B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129284"/>
            <a:ext cx="3086100" cy="4599432"/>
          </a:xfrm>
        </p:spPr>
        <p:txBody>
          <a:bodyPr anchor="ctr">
            <a:norm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Breakout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3F689-BE6A-44D6-8C70-89F51DCA7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6600" y="1131482"/>
            <a:ext cx="5238749" cy="4595037"/>
          </a:xfrm>
        </p:spPr>
        <p:txBody>
          <a:bodyPr anchor="ctr">
            <a:normAutofit/>
          </a:bodyPr>
          <a:lstStyle/>
          <a:p>
            <a:r>
              <a:rPr lang="en-US" sz="2100" dirty="0">
                <a:solidFill>
                  <a:schemeClr val="bg1"/>
                </a:solidFill>
              </a:rPr>
              <a:t>https://forms.gle/DjTUcj4uoCRgaXLm6</a:t>
            </a:r>
          </a:p>
          <a:p>
            <a:r>
              <a:rPr lang="en-US" sz="2100" dirty="0">
                <a:solidFill>
                  <a:schemeClr val="bg1"/>
                </a:solidFill>
              </a:rPr>
              <a:t>You’ll be assigned to a breakout room</a:t>
            </a:r>
          </a:p>
          <a:p>
            <a:r>
              <a:rPr lang="en-US" sz="2100" dirty="0">
                <a:solidFill>
                  <a:schemeClr val="bg1"/>
                </a:solidFill>
              </a:rPr>
              <a:t>12 minutes</a:t>
            </a:r>
          </a:p>
          <a:p>
            <a:r>
              <a:rPr lang="en-US" sz="2100" dirty="0">
                <a:solidFill>
                  <a:schemeClr val="bg1"/>
                </a:solidFill>
              </a:rPr>
              <a:t>TODO:</a:t>
            </a:r>
          </a:p>
          <a:p>
            <a:pPr lvl="1"/>
            <a:r>
              <a:rPr lang="en-US" sz="2100" dirty="0">
                <a:solidFill>
                  <a:schemeClr val="bg1"/>
                </a:solidFill>
              </a:rPr>
              <a:t>Introduce oneself to each other </a:t>
            </a:r>
          </a:p>
          <a:p>
            <a:pPr lvl="1"/>
            <a:r>
              <a:rPr lang="en-US" sz="2100" dirty="0">
                <a:solidFill>
                  <a:schemeClr val="bg1"/>
                </a:solidFill>
              </a:rPr>
              <a:t>Nominate a group leader</a:t>
            </a:r>
          </a:p>
          <a:p>
            <a:pPr lvl="1"/>
            <a:r>
              <a:rPr lang="en-US" sz="2100" dirty="0">
                <a:solidFill>
                  <a:schemeClr val="bg1"/>
                </a:solidFill>
              </a:rPr>
              <a:t>Complete the Google form as a group.</a:t>
            </a:r>
          </a:p>
          <a:p>
            <a:pPr lvl="2"/>
            <a:r>
              <a:rPr lang="en-US" sz="2100" dirty="0">
                <a:solidFill>
                  <a:schemeClr val="bg1"/>
                </a:solidFill>
              </a:rPr>
              <a:t>Only leader should submit the form</a:t>
            </a:r>
          </a:p>
        </p:txBody>
      </p:sp>
    </p:spTree>
    <p:extLst>
      <p:ext uri="{BB962C8B-B14F-4D97-AF65-F5344CB8AC3E}">
        <p14:creationId xmlns:p14="http://schemas.microsoft.com/office/powerpoint/2010/main" val="1538720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Course structure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2400" y="1600200"/>
            <a:ext cx="8991600" cy="4525963"/>
          </a:xfrm>
        </p:spPr>
        <p:txBody>
          <a:bodyPr>
            <a:normAutofit fontScale="92500"/>
          </a:bodyPr>
          <a:lstStyle/>
          <a:p>
            <a:r>
              <a:rPr lang="en-US" altLang="zh-CN" dirty="0">
                <a:latin typeface="Arial"/>
                <a:cs typeface="Arial"/>
              </a:rPr>
              <a:t>Zoom Lectures: M/W 12:30-1:45pm</a:t>
            </a:r>
          </a:p>
          <a:p>
            <a:r>
              <a:rPr lang="en-US" altLang="zh-CN" dirty="0">
                <a:latin typeface="Arial"/>
                <a:cs typeface="Arial"/>
              </a:rPr>
              <a:t>Zoom Recitation: R 8-9:15am</a:t>
            </a:r>
          </a:p>
          <a:p>
            <a:pPr lvl="1"/>
            <a:r>
              <a:rPr lang="en-US" altLang="zh-CN" dirty="0">
                <a:latin typeface="Arial"/>
                <a:cs typeface="Arial"/>
              </a:rPr>
              <a:t>All must attend.</a:t>
            </a:r>
          </a:p>
          <a:p>
            <a:pPr lvl="1"/>
            <a:r>
              <a:rPr lang="en-US" altLang="zh-CN" dirty="0">
                <a:latin typeface="Arial"/>
                <a:cs typeface="Arial"/>
              </a:rPr>
              <a:t>Recorded.</a:t>
            </a:r>
          </a:p>
          <a:p>
            <a:r>
              <a:rPr lang="en-US" altLang="zh-CN" dirty="0">
                <a:latin typeface="Arial"/>
                <a:cs typeface="Arial"/>
              </a:rPr>
              <a:t>(Optional) In-person recitation: W 11am-12:15pm</a:t>
            </a:r>
          </a:p>
          <a:p>
            <a:pPr lvl="1"/>
            <a:r>
              <a:rPr lang="en-US" altLang="zh-CN" dirty="0">
                <a:latin typeface="Arial"/>
                <a:cs typeface="Arial"/>
              </a:rPr>
              <a:t>Only for students registered for </a:t>
            </a:r>
            <a:r>
              <a:rPr lang="en-US" b="0" i="1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CSCI-UA.0201-​010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Helvetica" panose="020B0604020202020204" pitchFamily="34" charset="0"/>
              </a:rPr>
              <a:t>Content is in addition to those in Zoom recitation.</a:t>
            </a:r>
          </a:p>
          <a:p>
            <a:pPr lvl="1"/>
            <a:r>
              <a:rPr lang="en-US" dirty="0"/>
              <a:t>Not recorded.</a:t>
            </a:r>
            <a:br>
              <a:rPr lang="en-US" dirty="0"/>
            </a:br>
            <a:endParaRPr lang="en-US" altLang="zh-CN" dirty="0">
              <a:latin typeface="Arial"/>
              <a:cs typeface="Arial"/>
            </a:endParaRPr>
          </a:p>
        </p:txBody>
      </p:sp>
      <p:sp>
        <p:nvSpPr>
          <p:cNvPr id="4" name="Rounded Rectangular Callout 3"/>
          <p:cNvSpPr/>
          <p:nvPr/>
        </p:nvSpPr>
        <p:spPr>
          <a:xfrm>
            <a:off x="4953000" y="2895600"/>
            <a:ext cx="2667000" cy="381000"/>
          </a:xfrm>
          <a:prstGeom prst="wedgeRoundRectCallout">
            <a:avLst>
              <a:gd name="adj1" fmla="val -74692"/>
              <a:gd name="adj2" fmla="val -98471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800" dirty="0">
                <a:solidFill>
                  <a:srgbClr val="FF0000"/>
                </a:solidFill>
              </a:rPr>
              <a:t>Starts tomorrow</a:t>
            </a:r>
          </a:p>
        </p:txBody>
      </p:sp>
    </p:spTree>
    <p:extLst>
      <p:ext uri="{BB962C8B-B14F-4D97-AF65-F5344CB8AC3E}">
        <p14:creationId xmlns:p14="http://schemas.microsoft.com/office/powerpoint/2010/main" val="341520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BE3D4-D8A1-4200-934B-C48229A0B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6D659-3BC0-474E-A7D1-EAAEA321F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98316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Main website: </a:t>
            </a:r>
            <a:r>
              <a:rPr lang="en-US" dirty="0">
                <a:hlinkClick r:id="rId2"/>
              </a:rPr>
              <a:t>https://nyu-cso.github.io</a:t>
            </a:r>
            <a:endParaRPr lang="en-US" dirty="0"/>
          </a:p>
          <a:p>
            <a:pPr lvl="1"/>
            <a:r>
              <a:rPr lang="en-US" dirty="0"/>
              <a:t>Syllabus </a:t>
            </a:r>
          </a:p>
          <a:p>
            <a:pPr lvl="2"/>
            <a:r>
              <a:rPr lang="en-US" dirty="0"/>
              <a:t>Reading preparation</a:t>
            </a:r>
          </a:p>
          <a:p>
            <a:pPr lvl="2"/>
            <a:r>
              <a:rPr lang="en-US" dirty="0"/>
              <a:t>lecture/recitation slides</a:t>
            </a:r>
          </a:p>
          <a:p>
            <a:pPr lvl="2"/>
            <a:r>
              <a:rPr lang="en-US" dirty="0"/>
              <a:t>Lab instructions</a:t>
            </a:r>
          </a:p>
          <a:p>
            <a:r>
              <a:rPr lang="en-US" dirty="0"/>
              <a:t>Forum: </a:t>
            </a:r>
            <a:r>
              <a:rPr lang="en-US" dirty="0">
                <a:hlinkClick r:id="rId3"/>
              </a:rPr>
              <a:t>https://campuswire.com/c/G4A62FCF2</a:t>
            </a:r>
            <a:endParaRPr lang="en-US" dirty="0"/>
          </a:p>
          <a:p>
            <a:pPr lvl="1"/>
            <a:r>
              <a:rPr lang="en-US" dirty="0"/>
              <a:t>Q&amp;A</a:t>
            </a:r>
          </a:p>
          <a:p>
            <a:r>
              <a:rPr lang="en-US" dirty="0"/>
              <a:t>NYU-classes</a:t>
            </a:r>
          </a:p>
          <a:p>
            <a:pPr lvl="1"/>
            <a:r>
              <a:rPr lang="en-US" dirty="0"/>
              <a:t>Zoom links, Zoom recordings</a:t>
            </a:r>
          </a:p>
          <a:p>
            <a:pPr lvl="1"/>
            <a:r>
              <a:rPr lang="en-US" dirty="0" err="1"/>
              <a:t>Gradescope</a:t>
            </a:r>
            <a:endParaRPr lang="en-US" dirty="0"/>
          </a:p>
          <a:p>
            <a:pPr lvl="2"/>
            <a:r>
              <a:rPr lang="en-US" dirty="0"/>
              <a:t>Lab submission, weekly assessments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Campuswire</a:t>
            </a:r>
            <a:r>
              <a:rPr lang="en-US" dirty="0"/>
              <a:t> instead of NYU-classes for Q&amp;A.</a:t>
            </a:r>
          </a:p>
        </p:txBody>
      </p:sp>
    </p:spTree>
    <p:extLst>
      <p:ext uri="{BB962C8B-B14F-4D97-AF65-F5344CB8AC3E}">
        <p14:creationId xmlns:p14="http://schemas.microsoft.com/office/powerpoint/2010/main" val="3709832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68243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Textbooks</a:t>
            </a:r>
            <a:endParaRPr kumimoji="1" lang="zh-CN" altLang="en-US" dirty="0">
              <a:latin typeface="Arial"/>
              <a:cs typeface="Arial"/>
            </a:endParaRPr>
          </a:p>
        </p:txBody>
      </p:sp>
      <p:pic>
        <p:nvPicPr>
          <p:cNvPr id="6" name="Picture 4" descr="imgr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1189956"/>
            <a:ext cx="1219199" cy="149722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895600" y="1670397"/>
            <a:ext cx="4800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000" dirty="0">
                <a:solidFill>
                  <a:schemeClr val="accent1"/>
                </a:solidFill>
              </a:rPr>
              <a:t>The C Programming Language </a:t>
            </a:r>
            <a:r>
              <a:rPr lang="en-US" altLang="zh-CN" sz="2000" dirty="0"/>
              <a:t>2</a:t>
            </a:r>
            <a:r>
              <a:rPr lang="en-US" altLang="zh-CN" sz="2000" baseline="30000" dirty="0"/>
              <a:t>nd</a:t>
            </a:r>
            <a:r>
              <a:rPr lang="en-US" altLang="zh-CN" sz="2000" dirty="0"/>
              <a:t> ed, </a:t>
            </a:r>
          </a:p>
          <a:p>
            <a:pPr lvl="1"/>
            <a:r>
              <a:rPr lang="en-US" altLang="zh-CN" sz="2000" dirty="0"/>
              <a:t>Kernighan and Ritchie</a:t>
            </a:r>
          </a:p>
        </p:txBody>
      </p:sp>
      <p:pic>
        <p:nvPicPr>
          <p:cNvPr id="8" name="Picture 7" descr="H7wxDQAAQBAJ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4788245"/>
            <a:ext cx="1303980" cy="1564777"/>
          </a:xfrm>
          <a:prstGeom prst="rect">
            <a:avLst/>
          </a:prstGeom>
        </p:spPr>
      </p:pic>
      <p:sp>
        <p:nvSpPr>
          <p:cNvPr id="9" name="矩形 6"/>
          <p:cNvSpPr/>
          <p:nvPr/>
        </p:nvSpPr>
        <p:spPr>
          <a:xfrm>
            <a:off x="2313272" y="5187603"/>
            <a:ext cx="59163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000" dirty="0">
                <a:solidFill>
                  <a:schemeClr val="accent1"/>
                </a:solidFill>
              </a:rPr>
              <a:t>Computer organization and design (RISC-V edition), </a:t>
            </a:r>
            <a:r>
              <a:rPr lang="en-US" altLang="zh-CN" sz="2000" dirty="0">
                <a:solidFill>
                  <a:schemeClr val="tx1"/>
                </a:solidFill>
              </a:rPr>
              <a:t>Patterson and Hennessy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D1010C-C930-442D-8EE5-70089DA8E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1" y="2975969"/>
            <a:ext cx="1219199" cy="15647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D8EB51-48D8-433F-9159-B07A823694CB}"/>
              </a:ext>
            </a:extLst>
          </p:cNvPr>
          <p:cNvSpPr txBox="1"/>
          <p:nvPr/>
        </p:nvSpPr>
        <p:spPr>
          <a:xfrm>
            <a:off x="2819400" y="3271494"/>
            <a:ext cx="5715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solidFill>
                  <a:schemeClr val="accent1"/>
                </a:solidFill>
                <a:effectLst/>
                <a:latin typeface="-apple-system"/>
              </a:rPr>
              <a:t>Computer Systems -- A programmer's perspective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-apple-system"/>
              </a:rPr>
              <a:t>, 3rd ed, Bryant and </a:t>
            </a:r>
            <a:r>
              <a:rPr lang="en-US" sz="2000" b="0" i="0" dirty="0" err="1">
                <a:solidFill>
                  <a:srgbClr val="212529"/>
                </a:solidFill>
                <a:effectLst/>
                <a:latin typeface="-apple-system"/>
              </a:rPr>
              <a:t>O’Hallaron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09027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11EDE-E4F2-4A09-A081-AEC212ECD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Zoom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1826A-1C0B-4A76-B666-B4D9EF17B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600200"/>
            <a:ext cx="8915400" cy="4525963"/>
          </a:xfrm>
        </p:spPr>
        <p:txBody>
          <a:bodyPr/>
          <a:lstStyle/>
          <a:p>
            <a:r>
              <a:rPr lang="en-US" dirty="0"/>
              <a:t>Recorded.</a:t>
            </a:r>
          </a:p>
          <a:p>
            <a:r>
              <a:rPr lang="en-US" dirty="0"/>
              <a:t>You are muted by default.</a:t>
            </a:r>
          </a:p>
          <a:p>
            <a:r>
              <a:rPr lang="en-US" dirty="0"/>
              <a:t>For questions, type in (public) chat or raise hands</a:t>
            </a:r>
          </a:p>
          <a:p>
            <a:pPr lvl="1"/>
            <a:r>
              <a:rPr lang="en-US" dirty="0" err="1"/>
              <a:t>Anqi</a:t>
            </a:r>
            <a:r>
              <a:rPr lang="en-US" dirty="0"/>
              <a:t> will monitor chat box / hand raising and interrupt me for Q&amp;A.</a:t>
            </a:r>
          </a:p>
          <a:p>
            <a:r>
              <a:rPr lang="en-US" dirty="0"/>
              <a:t>I will randomly select specific students to answer questions.</a:t>
            </a:r>
          </a:p>
          <a:p>
            <a:pPr lvl="1"/>
            <a:r>
              <a:rPr lang="en-US" dirty="0"/>
              <a:t>You’ll be unmuted and have video turned 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F23853-1CAC-41BF-8AF7-3EAC407FFE71}"/>
              </a:ext>
            </a:extLst>
          </p:cNvPr>
          <p:cNvSpPr txBox="1"/>
          <p:nvPr/>
        </p:nvSpPr>
        <p:spPr>
          <a:xfrm>
            <a:off x="6123908" y="5893226"/>
            <a:ext cx="27610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accent1"/>
                </a:solidFill>
              </a:rPr>
              <a:t>part of participation </a:t>
            </a:r>
          </a:p>
          <a:p>
            <a:pPr algn="l"/>
            <a:r>
              <a:rPr lang="en-US" sz="2400" dirty="0">
                <a:solidFill>
                  <a:schemeClr val="accent1"/>
                </a:solidFill>
              </a:rPr>
              <a:t>grade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751781-29EC-476B-AFB8-385B35713640}"/>
              </a:ext>
            </a:extLst>
          </p:cNvPr>
          <p:cNvCxnSpPr/>
          <p:nvPr/>
        </p:nvCxnSpPr>
        <p:spPr>
          <a:xfrm flipH="1" flipV="1">
            <a:off x="6225139" y="4983163"/>
            <a:ext cx="609600" cy="1143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5FADD68-E695-4B01-8E26-25CABF5DAF0C}"/>
              </a:ext>
            </a:extLst>
          </p:cNvPr>
          <p:cNvCxnSpPr>
            <a:cxnSpLocks/>
          </p:cNvCxnSpPr>
          <p:nvPr/>
        </p:nvCxnSpPr>
        <p:spPr>
          <a:xfrm flipV="1">
            <a:off x="7086600" y="3352800"/>
            <a:ext cx="194814" cy="25655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913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3196"/>
            <a:ext cx="8229600" cy="1143000"/>
          </a:xfrm>
        </p:spPr>
        <p:txBody>
          <a:bodyPr/>
          <a:lstStyle/>
          <a:p>
            <a:r>
              <a:rPr lang="en-US" altLang="zh-CN" dirty="0"/>
              <a:t>Grade Breakdown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7385" y="1219200"/>
            <a:ext cx="8686800" cy="5181600"/>
          </a:xfrm>
        </p:spPr>
        <p:txBody>
          <a:bodyPr>
            <a:no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6 programming labs </a:t>
            </a:r>
          </a:p>
          <a:p>
            <a:pPr lvl="1"/>
            <a:r>
              <a:rPr kumimoji="1" lang="en-US" altLang="zh-CN" dirty="0">
                <a:latin typeface="Arial"/>
                <a:cs typeface="Arial"/>
              </a:rPr>
              <a:t>Lab-1,2,3: 8% </a:t>
            </a:r>
          </a:p>
          <a:p>
            <a:pPr lvl="1"/>
            <a:r>
              <a:rPr kumimoji="1" lang="en-US" altLang="zh-CN" dirty="0">
                <a:latin typeface="Arial"/>
                <a:cs typeface="Arial"/>
              </a:rPr>
              <a:t>Lab-4,5,6: 9%</a:t>
            </a:r>
          </a:p>
          <a:p>
            <a:r>
              <a:rPr kumimoji="1" lang="en-US" altLang="zh-CN" dirty="0">
                <a:latin typeface="Arial"/>
                <a:cs typeface="Arial"/>
              </a:rPr>
              <a:t>Weekly assessment</a:t>
            </a:r>
          </a:p>
          <a:p>
            <a:pPr lvl="1"/>
            <a:r>
              <a:rPr kumimoji="1" lang="en-US" altLang="zh-CN" dirty="0">
                <a:latin typeface="Arial"/>
                <a:cs typeface="Arial"/>
              </a:rPr>
              <a:t>14 total, starting next week</a:t>
            </a:r>
          </a:p>
          <a:p>
            <a:pPr lvl="1"/>
            <a:r>
              <a:rPr kumimoji="1" lang="en-US" altLang="zh-CN" dirty="0">
                <a:latin typeface="Arial"/>
                <a:cs typeface="Arial"/>
              </a:rPr>
              <a:t>3% each</a:t>
            </a:r>
          </a:p>
          <a:p>
            <a:r>
              <a:rPr kumimoji="1" lang="en-US" altLang="zh-CN" dirty="0">
                <a:latin typeface="Arial"/>
                <a:cs typeface="Arial"/>
              </a:rPr>
              <a:t>Participation: 7%</a:t>
            </a:r>
          </a:p>
          <a:p>
            <a:pPr lvl="1"/>
            <a:r>
              <a:rPr kumimoji="1" lang="en-US" altLang="zh-CN" dirty="0">
                <a:latin typeface="Arial"/>
                <a:cs typeface="Arial"/>
              </a:rPr>
              <a:t>Includes participation in lecture, recitation, online forum (</a:t>
            </a:r>
            <a:r>
              <a:rPr kumimoji="1" lang="en-US" altLang="zh-CN" dirty="0" err="1">
                <a:latin typeface="Arial"/>
                <a:cs typeface="Arial"/>
              </a:rPr>
              <a:t>Campuswire</a:t>
            </a:r>
            <a:r>
              <a:rPr kumimoji="1" lang="en-US" altLang="zh-CN" dirty="0">
                <a:latin typeface="Arial"/>
                <a:cs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62302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2FE5C-FD14-449F-B7C3-61A4F98CC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 </a:t>
            </a:r>
            <a:r>
              <a:rPr lang="en-US" dirty="0">
                <a:solidFill>
                  <a:srgbClr val="FF0000"/>
                </a:solidFill>
              </a:rPr>
              <a:t>individual</a:t>
            </a:r>
            <a:r>
              <a:rPr lang="en-US" dirty="0"/>
              <a:t> programming labs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005DE-B9C2-48CE-9D67-F21A2D55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1176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Programming environment:</a:t>
            </a:r>
          </a:p>
          <a:p>
            <a:pPr lvl="1"/>
            <a:r>
              <a:rPr lang="en-US" dirty="0"/>
              <a:t>Virtual machine running on your laptop</a:t>
            </a:r>
          </a:p>
          <a:p>
            <a:pPr lvl="1"/>
            <a:r>
              <a:rPr lang="en-US" dirty="0"/>
              <a:t>Learn to use:</a:t>
            </a:r>
          </a:p>
          <a:p>
            <a:pPr lvl="2"/>
            <a:r>
              <a:rPr lang="en-US" dirty="0"/>
              <a:t>a text editor to write code</a:t>
            </a:r>
          </a:p>
          <a:p>
            <a:pPr lvl="2"/>
            <a:r>
              <a:rPr lang="en-US" dirty="0"/>
              <a:t>git for version control </a:t>
            </a:r>
          </a:p>
          <a:p>
            <a:r>
              <a:rPr lang="en-US" dirty="0"/>
              <a:t>Optional bonus exercises.</a:t>
            </a:r>
          </a:p>
          <a:p>
            <a:r>
              <a:rPr lang="en-US" dirty="0"/>
              <a:t>Submission:</a:t>
            </a:r>
          </a:p>
          <a:p>
            <a:pPr lvl="1"/>
            <a:r>
              <a:rPr lang="en-US" dirty="0"/>
              <a:t>Push to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Submit and have it graded via </a:t>
            </a:r>
            <a:r>
              <a:rPr lang="en-US" dirty="0" err="1"/>
              <a:t>Gradescope</a:t>
            </a:r>
            <a:endParaRPr lang="en-US" dirty="0"/>
          </a:p>
          <a:p>
            <a:r>
              <a:rPr lang="en-US" dirty="0"/>
              <a:t>Late policy:</a:t>
            </a:r>
          </a:p>
          <a:p>
            <a:pPr lvl="1"/>
            <a:r>
              <a:rPr lang="en-US" dirty="0"/>
              <a:t>6 (cumulative) grace days in total over the semester.</a:t>
            </a:r>
          </a:p>
          <a:p>
            <a:pPr lvl="1"/>
            <a:r>
              <a:rPr lang="en-US" dirty="0"/>
              <a:t>3 max. grace days for each lab.</a:t>
            </a:r>
          </a:p>
        </p:txBody>
      </p:sp>
    </p:spTree>
    <p:extLst>
      <p:ext uri="{BB962C8B-B14F-4D97-AF65-F5344CB8AC3E}">
        <p14:creationId xmlns:p14="http://schemas.microsoft.com/office/powerpoint/2010/main" val="19978442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8653F-06FC-4459-9B9F-1C8D0E7FF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assessment (mini-quiz)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E2EC1-5A6A-41BE-A67D-8D85FABCA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98316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Starting next week</a:t>
            </a:r>
          </a:p>
          <a:p>
            <a:r>
              <a:rPr lang="en-US" dirty="0"/>
              <a:t>Done via </a:t>
            </a:r>
            <a:r>
              <a:rPr lang="en-US" dirty="0" err="1"/>
              <a:t>Gradescope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Multiple choice questions and short answers</a:t>
            </a:r>
          </a:p>
          <a:p>
            <a:pPr lvl="1"/>
            <a:r>
              <a:rPr lang="en-US" dirty="0"/>
              <a:t>Mostly on the current week’s materials</a:t>
            </a:r>
          </a:p>
          <a:p>
            <a:r>
              <a:rPr lang="en-US" dirty="0"/>
              <a:t>Open-book individual assessments</a:t>
            </a:r>
          </a:p>
          <a:p>
            <a:pPr lvl="1"/>
            <a:r>
              <a:rPr lang="en-US" dirty="0"/>
              <a:t>Do not consult your classmates or anyone else.</a:t>
            </a:r>
          </a:p>
          <a:p>
            <a:r>
              <a:rPr lang="en-US" dirty="0"/>
              <a:t>Quiz duration: </a:t>
            </a:r>
          </a:p>
          <a:p>
            <a:pPr lvl="1"/>
            <a:r>
              <a:rPr lang="en-US" dirty="0"/>
              <a:t>24-hours.</a:t>
            </a:r>
          </a:p>
          <a:p>
            <a:pPr lvl="1"/>
            <a:r>
              <a:rPr lang="en-US" dirty="0"/>
              <a:t>Thu 9pm to Fri 9pm (EST). No late submission.</a:t>
            </a:r>
          </a:p>
          <a:p>
            <a:r>
              <a:rPr lang="en-US" dirty="0"/>
              <a:t>Answers discussed in the following week’s zoom recitation</a:t>
            </a:r>
          </a:p>
        </p:txBody>
      </p:sp>
    </p:spTree>
    <p:extLst>
      <p:ext uri="{BB962C8B-B14F-4D97-AF65-F5344CB8AC3E}">
        <p14:creationId xmlns:p14="http://schemas.microsoft.com/office/powerpoint/2010/main" val="25755599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9BCD7-2B40-4916-8746-78B27380F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 survive/thrive in CSO, you should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D340F-6831-4AE0-9001-AA5AC1F99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Before lecture:</a:t>
            </a:r>
          </a:p>
          <a:p>
            <a:pPr lvl="1"/>
            <a:r>
              <a:rPr lang="en-US" dirty="0"/>
              <a:t>Read assigned book chapters</a:t>
            </a:r>
          </a:p>
          <a:p>
            <a:r>
              <a:rPr lang="en-US" dirty="0"/>
              <a:t>During lecture/recitation:</a:t>
            </a:r>
          </a:p>
          <a:p>
            <a:pPr lvl="1"/>
            <a:r>
              <a:rPr lang="en-US" dirty="0"/>
              <a:t>Ask questions</a:t>
            </a:r>
          </a:p>
          <a:p>
            <a:pPr lvl="1"/>
            <a:r>
              <a:rPr lang="en-US" dirty="0"/>
              <a:t>Don’t be shy to ask me to repeat.</a:t>
            </a:r>
          </a:p>
          <a:p>
            <a:r>
              <a:rPr lang="en-US" dirty="0"/>
              <a:t>Labs and weekly assessment.</a:t>
            </a:r>
          </a:p>
          <a:p>
            <a:pPr lvl="1"/>
            <a:r>
              <a:rPr lang="en-US" dirty="0"/>
              <a:t>Start early</a:t>
            </a:r>
          </a:p>
          <a:p>
            <a:r>
              <a:rPr lang="en-US" dirty="0"/>
              <a:t>Getting help:</a:t>
            </a:r>
          </a:p>
          <a:p>
            <a:pPr lvl="1"/>
            <a:r>
              <a:rPr lang="en-US" dirty="0" err="1"/>
              <a:t>Campuswire</a:t>
            </a:r>
            <a:endParaRPr lang="en-US" dirty="0"/>
          </a:p>
          <a:p>
            <a:pPr lvl="1"/>
            <a:r>
              <a:rPr lang="en-US" dirty="0"/>
              <a:t>Office hours (TBA later this week)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5014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Integrity and Collaboration Policy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97376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3800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work that you turn in must be yours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must acknowledge your influences</a:t>
            </a:r>
          </a:p>
          <a:p>
            <a:pPr marL="914400" lvl="1" indent="-514350">
              <a:buFont typeface="Arial" panose="020B0604020202020204" pitchFamily="34" charset="0"/>
              <a:buChar char="•"/>
            </a:pPr>
            <a:r>
              <a:rPr lang="en-US" dirty="0"/>
              <a:t>E.g., if you are inspired by a code snippet, include the URL to the snippet in the lab you turn in.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must not look at, or use, solutions from prior years or the Web, or seek assistance from the Internet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must take reasonable steps to protect your work</a:t>
            </a:r>
          </a:p>
          <a:p>
            <a:pPr lvl="1"/>
            <a:r>
              <a:rPr lang="en-US" dirty="0"/>
              <a:t>You must not publish your solutions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reserve the right to randomly pick students for oral assessment and over-weight oral assessment if it does not match your quiz/lab performance.</a:t>
            </a: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Integrity and Collaboration Policy</a:t>
            </a:r>
          </a:p>
        </p:txBody>
      </p:sp>
      <p:sp>
        <p:nvSpPr>
          <p:cNvPr id="39940" name="Rectangle 4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077200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will enforce integrity policy strictly and report violators to the department and Dean.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B27F84-924A-466B-B5CD-D22ADBB8E6C8}"/>
              </a:ext>
            </a:extLst>
          </p:cNvPr>
          <p:cNvSpPr txBox="1"/>
          <p:nvPr/>
        </p:nvSpPr>
        <p:spPr>
          <a:xfrm>
            <a:off x="644967" y="3412156"/>
            <a:ext cx="7854073" cy="1077218"/>
          </a:xfrm>
          <a:prstGeom prst="rect">
            <a:avLst/>
          </a:prstGeom>
          <a:solidFill>
            <a:srgbClr val="FCD5B5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Do not turn in labs/quiz that are not yours</a:t>
            </a:r>
          </a:p>
          <a:p>
            <a:r>
              <a:rPr lang="en-US" sz="3200" dirty="0"/>
              <a:t>You won’t fail because of one missing lab/quiz</a:t>
            </a:r>
          </a:p>
        </p:txBody>
      </p:sp>
    </p:spTree>
    <p:extLst>
      <p:ext uri="{BB962C8B-B14F-4D97-AF65-F5344CB8AC3E}">
        <p14:creationId xmlns:p14="http://schemas.microsoft.com/office/powerpoint/2010/main" val="188866001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7620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Beyond learning how to program</a:t>
            </a:r>
          </a:p>
          <a:p>
            <a:pPr lvl="1"/>
            <a:r>
              <a:rPr lang="en-US" dirty="0"/>
              <a:t>Learn the gritty internals of how a computer really works</a:t>
            </a:r>
          </a:p>
        </p:txBody>
      </p:sp>
      <p:pic>
        <p:nvPicPr>
          <p:cNvPr id="4" name="Picture 3" descr="downloa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38400"/>
            <a:ext cx="6780893" cy="3810000"/>
          </a:xfrm>
          <a:prstGeom prst="rect">
            <a:avLst/>
          </a:prstGeom>
        </p:spPr>
      </p:pic>
      <p:sp>
        <p:nvSpPr>
          <p:cNvPr id="5" name="Cloud Callout 4"/>
          <p:cNvSpPr/>
          <p:nvPr/>
        </p:nvSpPr>
        <p:spPr>
          <a:xfrm>
            <a:off x="5257800" y="2133600"/>
            <a:ext cx="4038600" cy="2438400"/>
          </a:xfrm>
          <a:prstGeom prst="cloudCallout">
            <a:avLst>
              <a:gd name="adj1" fmla="val -60457"/>
              <a:gd name="adj2" fmla="val 2303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How does the ring really work?</a:t>
            </a:r>
          </a:p>
        </p:txBody>
      </p:sp>
    </p:spTree>
    <p:extLst>
      <p:ext uri="{BB962C8B-B14F-4D97-AF65-F5344CB8AC3E}">
        <p14:creationId xmlns:p14="http://schemas.microsoft.com/office/powerpoint/2010/main" val="2418058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bstraction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>
          <a:xfrm>
            <a:off x="-1371600" y="319709"/>
            <a:ext cx="11277600" cy="6134100"/>
          </a:xfr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167B7431-E86E-420F-A9E5-3FD92C50F9B7}"/>
              </a:ext>
            </a:extLst>
          </p:cNvPr>
          <p:cNvGrpSpPr/>
          <p:nvPr/>
        </p:nvGrpSpPr>
        <p:grpSpPr>
          <a:xfrm>
            <a:off x="1432891" y="834059"/>
            <a:ext cx="7823751" cy="1189382"/>
            <a:chOff x="1432891" y="834059"/>
            <a:chExt cx="7823751" cy="1189382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B4052F79-BABF-49B1-9B74-C166EA7AF81A}"/>
                </a:ext>
              </a:extLst>
            </p:cNvPr>
            <p:cNvGrpSpPr/>
            <p:nvPr/>
          </p:nvGrpSpPr>
          <p:grpSpPr>
            <a:xfrm>
              <a:off x="1432891" y="834059"/>
              <a:ext cx="5958509" cy="1189382"/>
              <a:chOff x="1432891" y="834059"/>
              <a:chExt cx="5958509" cy="1189382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7B8C0D1-7B09-4B1D-8545-954C0C7DF0C7}"/>
                  </a:ext>
                </a:extLst>
              </p:cNvPr>
              <p:cNvSpPr/>
              <p:nvPr/>
            </p:nvSpPr>
            <p:spPr>
              <a:xfrm>
                <a:off x="5226284" y="834059"/>
                <a:ext cx="838200" cy="3048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50196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0DF0C49-42A7-4341-AD77-D017801928BD}"/>
                  </a:ext>
                </a:extLst>
              </p:cNvPr>
              <p:cNvSpPr/>
              <p:nvPr/>
            </p:nvSpPr>
            <p:spPr>
              <a:xfrm>
                <a:off x="1432891" y="1718641"/>
                <a:ext cx="639417" cy="3048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50196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2FD4D3A-6B74-4BB5-BB56-E0F451D51BCF}"/>
                  </a:ext>
                </a:extLst>
              </p:cNvPr>
              <p:cNvSpPr/>
              <p:nvPr/>
            </p:nvSpPr>
            <p:spPr>
              <a:xfrm>
                <a:off x="4180767" y="1414632"/>
                <a:ext cx="1502874" cy="3048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50196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92C7988F-BEDC-46E8-B5EB-D0093EF3D9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0" y="1066800"/>
                <a:ext cx="1447800" cy="2368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8AC3BBB2-4BF4-4AB6-96C2-7DB9D3B927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3641" y="1429290"/>
                <a:ext cx="1697527" cy="267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EB73A5D4-CC4A-4CCE-A4FE-708E6F9B28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23529" y="1575604"/>
                <a:ext cx="5167871" cy="4196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04A978C-28B9-40B4-B7CE-595AE849895B}"/>
                </a:ext>
              </a:extLst>
            </p:cNvPr>
            <p:cNvSpPr txBox="1"/>
            <p:nvPr/>
          </p:nvSpPr>
          <p:spPr>
            <a:xfrm>
              <a:off x="7266867" y="1013791"/>
              <a:ext cx="198977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</a:rPr>
                <a:t>To be covered </a:t>
              </a:r>
            </a:p>
            <a:p>
              <a:r>
                <a:rPr lang="en-US" sz="2400" dirty="0">
                  <a:solidFill>
                    <a:schemeClr val="accent2"/>
                  </a:solidFill>
                </a:rPr>
                <a:t>by OS (202)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898FC72-BA77-4412-9760-B5786C1B4DE1}"/>
              </a:ext>
            </a:extLst>
          </p:cNvPr>
          <p:cNvGrpSpPr/>
          <p:nvPr/>
        </p:nvGrpSpPr>
        <p:grpSpPr>
          <a:xfrm>
            <a:off x="2301324" y="1700155"/>
            <a:ext cx="6915024" cy="2118603"/>
            <a:chOff x="2301324" y="1700155"/>
            <a:chExt cx="6915024" cy="2118603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A9265EF0-3C85-4D86-B3B2-DFAA0C9F0E5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38601" y="2299180"/>
              <a:ext cx="3672923" cy="67614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4FA9E15-0988-4C2A-8037-5AB03AA7ADA5}"/>
                </a:ext>
              </a:extLst>
            </p:cNvPr>
            <p:cNvSpPr/>
            <p:nvPr/>
          </p:nvSpPr>
          <p:spPr>
            <a:xfrm>
              <a:off x="6232246" y="1700155"/>
              <a:ext cx="787909" cy="304800"/>
            </a:xfrm>
            <a:prstGeom prst="rect">
              <a:avLst/>
            </a:prstGeom>
            <a:solidFill>
              <a:schemeClr val="bg1">
                <a:lumMod val="85000"/>
                <a:alpha val="50196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E10AE01-B494-40F7-A3A7-60D157AD5CD0}"/>
                </a:ext>
              </a:extLst>
            </p:cNvPr>
            <p:cNvSpPr/>
            <p:nvPr/>
          </p:nvSpPr>
          <p:spPr>
            <a:xfrm>
              <a:off x="2301324" y="2033191"/>
              <a:ext cx="1737276" cy="304800"/>
            </a:xfrm>
            <a:prstGeom prst="rect">
              <a:avLst/>
            </a:prstGeom>
            <a:solidFill>
              <a:schemeClr val="bg1">
                <a:lumMod val="85000"/>
                <a:alpha val="50196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7C93B31-FB5C-4DE3-9687-F92759410437}"/>
                </a:ext>
              </a:extLst>
            </p:cNvPr>
            <p:cNvSpPr/>
            <p:nvPr/>
          </p:nvSpPr>
          <p:spPr>
            <a:xfrm>
              <a:off x="5867400" y="2050836"/>
              <a:ext cx="609600" cy="304800"/>
            </a:xfrm>
            <a:prstGeom prst="rect">
              <a:avLst/>
            </a:prstGeom>
            <a:solidFill>
              <a:schemeClr val="bg1">
                <a:lumMod val="85000"/>
                <a:alpha val="50196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D2A7C509-B35A-4685-BD90-31AC680EDF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83326" y="1995206"/>
              <a:ext cx="825536" cy="84111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4FCAC2D-8461-4FCA-8A17-AEE6A0C37D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77002" y="2281535"/>
              <a:ext cx="1204085" cy="61406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2F0C99B-2AA3-4FDA-87BE-2E3ACEBFE449}"/>
                </a:ext>
              </a:extLst>
            </p:cNvPr>
            <p:cNvSpPr txBox="1"/>
            <p:nvPr/>
          </p:nvSpPr>
          <p:spPr>
            <a:xfrm>
              <a:off x="7382255" y="2987761"/>
              <a:ext cx="183409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and a bunch </a:t>
              </a:r>
            </a:p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of other stuff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C4366BF-C1EE-487A-B8FC-824FCCB0C55A}"/>
              </a:ext>
            </a:extLst>
          </p:cNvPr>
          <p:cNvGrpSpPr/>
          <p:nvPr/>
        </p:nvGrpSpPr>
        <p:grpSpPr>
          <a:xfrm>
            <a:off x="5352" y="481885"/>
            <a:ext cx="3500060" cy="1212035"/>
            <a:chOff x="5352" y="481885"/>
            <a:chExt cx="3500060" cy="121203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FC1E380-3141-4CAE-9ABC-585778EAA136}"/>
                </a:ext>
              </a:extLst>
            </p:cNvPr>
            <p:cNvSpPr/>
            <p:nvPr/>
          </p:nvSpPr>
          <p:spPr>
            <a:xfrm>
              <a:off x="1512682" y="812398"/>
              <a:ext cx="1992730" cy="304800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50196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DAADB14-9629-49A4-865C-BFB79018913D}"/>
                </a:ext>
              </a:extLst>
            </p:cNvPr>
            <p:cNvSpPr/>
            <p:nvPr/>
          </p:nvSpPr>
          <p:spPr>
            <a:xfrm>
              <a:off x="1470318" y="1389120"/>
              <a:ext cx="1288552" cy="304800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50196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4C59AF6-72C4-492E-9B8F-9BDE71FD1D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1803" y="609601"/>
              <a:ext cx="1293982" cy="41495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17FA3D3-C108-4FBC-B36B-2C7764D696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1803" y="990600"/>
              <a:ext cx="817732" cy="762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BC6B763-F18B-4E3D-98E6-8146FACD02BA}"/>
                </a:ext>
              </a:extLst>
            </p:cNvPr>
            <p:cNvCxnSpPr>
              <a:cxnSpLocks/>
            </p:cNvCxnSpPr>
            <p:nvPr/>
          </p:nvCxnSpPr>
          <p:spPr>
            <a:xfrm>
              <a:off x="1119444" y="1138859"/>
              <a:ext cx="760091" cy="3172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AF3E865-195A-4AD4-B8E9-D88423FFF894}"/>
                </a:ext>
              </a:extLst>
            </p:cNvPr>
            <p:cNvSpPr txBox="1"/>
            <p:nvPr/>
          </p:nvSpPr>
          <p:spPr>
            <a:xfrm>
              <a:off x="5352" y="625085"/>
              <a:ext cx="12188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</a:rPr>
                <a:t>Covered</a:t>
              </a:r>
            </a:p>
            <a:p>
              <a:r>
                <a:rPr lang="en-US" sz="2400" dirty="0">
                  <a:solidFill>
                    <a:schemeClr val="accent2"/>
                  </a:solidFill>
                </a:rPr>
                <a:t> by CSO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CCDC5A8-CC1D-4EC8-BCFE-4910DC2C5484}"/>
                </a:ext>
              </a:extLst>
            </p:cNvPr>
            <p:cNvSpPr/>
            <p:nvPr/>
          </p:nvSpPr>
          <p:spPr>
            <a:xfrm>
              <a:off x="2302521" y="481885"/>
              <a:ext cx="1109715" cy="304800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50196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6741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Components of a computer: hardware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5289376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14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Components of a computer: hardware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5289376" cy="51815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447800"/>
            <a:ext cx="2133600" cy="14056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400800" y="2891135"/>
            <a:ext cx="2121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"/>
                <a:cs typeface="Arial"/>
              </a:rPr>
              <a:t>Printed Circuit</a:t>
            </a:r>
            <a:endParaRPr lang="zh-CN" altLang="en-US" sz="2400" dirty="0">
              <a:latin typeface="Arial"/>
              <a:cs typeface="Arial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4114800"/>
            <a:ext cx="2209800" cy="132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87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Components of a computer: hardware + software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5289376" cy="51815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447800"/>
            <a:ext cx="2133600" cy="14056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400800" y="2891135"/>
            <a:ext cx="2121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"/>
                <a:cs typeface="Arial"/>
              </a:rPr>
              <a:t>Printed Circuit</a:t>
            </a:r>
            <a:endParaRPr lang="zh-CN" altLang="en-US" sz="2400" dirty="0">
              <a:latin typeface="Arial"/>
              <a:cs typeface="Arial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4114800"/>
            <a:ext cx="2209800" cy="13282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825" y="1371600"/>
            <a:ext cx="889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140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33400" y="3810000"/>
            <a:ext cx="251951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Hardware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9600" y="2743200"/>
            <a:ext cx="231017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Software</a:t>
            </a:r>
            <a:endParaRPr lang="zh-CN" altLang="en-US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447800"/>
            <a:ext cx="3505200" cy="200297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3886200"/>
            <a:ext cx="2644687" cy="2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11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30F55FC4E86843A38ABC983CBD33D2" ma:contentTypeVersion="2" ma:contentTypeDescription="Create a new document." ma:contentTypeScope="" ma:versionID="ea51d48ed41b66d32eb63de817eecbcd">
  <xsd:schema xmlns:xsd="http://www.w3.org/2001/XMLSchema" xmlns:xs="http://www.w3.org/2001/XMLSchema" xmlns:p="http://schemas.microsoft.com/office/2006/metadata/properties" xmlns:ns3="74d6482f-e53c-4fa7-ac87-951f9f66bd4c" targetNamespace="http://schemas.microsoft.com/office/2006/metadata/properties" ma:root="true" ma:fieldsID="128b5480a780b9585a060f8329b1fff7" ns3:_="">
    <xsd:import namespace="74d6482f-e53c-4fa7-ac87-951f9f66bd4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d6482f-e53c-4fa7-ac87-951f9f66bd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9A56938-8698-40E3-A7E5-F5F33B7299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d6482f-e53c-4fa7-ac87-951f9f66bd4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54FA744-1FF9-4D86-B134-D5D0DBF77C8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35BD35A-EFB9-4EBA-B517-1ED1315364E9}">
  <ds:schemaRefs>
    <ds:schemaRef ds:uri="74d6482f-e53c-4fa7-ac87-951f9f66bd4c"/>
    <ds:schemaRef ds:uri="http://schemas.openxmlformats.org/package/2006/metadata/core-properties"/>
    <ds:schemaRef ds:uri="http://purl.org/dc/terms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1577</Words>
  <Application>Microsoft Office PowerPoint</Application>
  <PresentationFormat>On-screen Show (4:3)</PresentationFormat>
  <Paragraphs>350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-apple-system</vt:lpstr>
      <vt:lpstr>Gill Sans</vt:lpstr>
      <vt:lpstr>Arial</vt:lpstr>
      <vt:lpstr>Calibri</vt:lpstr>
      <vt:lpstr>Corbel</vt:lpstr>
      <vt:lpstr>Helvetica</vt:lpstr>
      <vt:lpstr>Wingdings 2</vt:lpstr>
      <vt:lpstr>Office Theme</vt:lpstr>
      <vt:lpstr>PowerPoint Presentation</vt:lpstr>
      <vt:lpstr>PowerPoint Presentation</vt:lpstr>
      <vt:lpstr>Zoom lecture</vt:lpstr>
      <vt:lpstr>Course Goal </vt:lpstr>
      <vt:lpstr>PowerPoint Presentation</vt:lpstr>
      <vt:lpstr>Components of a computer: hardware</vt:lpstr>
      <vt:lpstr>Components of a computer: hardware</vt:lpstr>
      <vt:lpstr>Components of a computer: hardware + software</vt:lpstr>
      <vt:lpstr>Layered Organization</vt:lpstr>
      <vt:lpstr>Layered Organization</vt:lpstr>
      <vt:lpstr>Layered Organization</vt:lpstr>
      <vt:lpstr>Layered Organization</vt:lpstr>
      <vt:lpstr>Layered Organization</vt:lpstr>
      <vt:lpstr>Layered Organization</vt:lpstr>
      <vt:lpstr>Layered Organization</vt:lpstr>
      <vt:lpstr>Layered Organization</vt:lpstr>
      <vt:lpstr>Layered Organization</vt:lpstr>
      <vt:lpstr>Abstraction</vt:lpstr>
      <vt:lpstr>Scope of this class</vt:lpstr>
      <vt:lpstr>Scope of this class</vt:lpstr>
      <vt:lpstr>Schedule</vt:lpstr>
      <vt:lpstr>Schedule</vt:lpstr>
      <vt:lpstr>Schedule</vt:lpstr>
      <vt:lpstr>Schedule</vt:lpstr>
      <vt:lpstr>Schedule</vt:lpstr>
      <vt:lpstr>Breakout activity</vt:lpstr>
      <vt:lpstr>Course structure</vt:lpstr>
      <vt:lpstr>Course websites</vt:lpstr>
      <vt:lpstr>Textbooks</vt:lpstr>
      <vt:lpstr>Grade Breakdown</vt:lpstr>
      <vt:lpstr>6 individual programming labs</vt:lpstr>
      <vt:lpstr>Weekly assessment (mini-quiz)</vt:lpstr>
      <vt:lpstr>To survive/thrive in CSO, you should …</vt:lpstr>
      <vt:lpstr>Integrity and Collaboration Policy</vt:lpstr>
      <vt:lpstr>Integrity and Collaboration Policy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Jinyang</dc:creator>
  <cp:lastModifiedBy>Jinyang</cp:lastModifiedBy>
  <cp:revision>4</cp:revision>
  <dcterms:created xsi:type="dcterms:W3CDTF">2020-09-02T05:20:45Z</dcterms:created>
  <dcterms:modified xsi:type="dcterms:W3CDTF">2020-09-02T17:40:30Z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0x010100F230F55FC4E86843A38ABC983CBD33D2</vt:lpwstr>
  </property>
</Properties>
</file>